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68" r:id="rId2"/>
    <p:sldId id="300" r:id="rId3"/>
    <p:sldId id="256" r:id="rId4"/>
    <p:sldId id="272" r:id="rId5"/>
    <p:sldId id="291" r:id="rId6"/>
    <p:sldId id="290" r:id="rId7"/>
    <p:sldId id="274" r:id="rId8"/>
    <p:sldId id="288" r:id="rId9"/>
    <p:sldId id="295" r:id="rId10"/>
    <p:sldId id="261" r:id="rId11"/>
    <p:sldId id="262" r:id="rId12"/>
    <p:sldId id="263" r:id="rId13"/>
    <p:sldId id="279" r:id="rId14"/>
    <p:sldId id="302" r:id="rId15"/>
    <p:sldId id="303" r:id="rId16"/>
    <p:sldId id="304" r:id="rId17"/>
    <p:sldId id="29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900"/>
    <a:srgbClr val="FFBE00"/>
    <a:srgbClr val="F6C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7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1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5DDF9-0DBF-E940-81FA-FB049EDDEFD7}" type="datetimeFigureOut">
              <a:rPr lang="en-US" smtClean="0"/>
              <a:t>9/11/20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3C725-ED64-A947-8776-16EEA0812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6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39033-3F0B-7C4F-A987-CEEE5C947209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 the past several decades home</a:t>
            </a:r>
            <a:r>
              <a:rPr lang="en-US" baseline="0" dirty="0"/>
              <a:t> prices and rents have risen dramatically in Santa Barbara County.</a:t>
            </a:r>
          </a:p>
          <a:p>
            <a:r>
              <a:rPr lang="en-US" baseline="0" dirty="0"/>
              <a:t>Despite the recent housing market downturn, homes remain beyond the purchasing ability of the majority of working families.</a:t>
            </a:r>
          </a:p>
          <a:p>
            <a:r>
              <a:rPr lang="en-US" baseline="0" dirty="0"/>
              <a:t>In 1983 the median priced home in Santa Barbara was 4 times the median income; by 2008 the median priced home was 12 times the median income.  </a:t>
            </a:r>
          </a:p>
          <a:p>
            <a:r>
              <a:rPr lang="en-US" baseline="0" dirty="0"/>
              <a:t>Our workforce is priced out of the community they serve.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960C-945F-5C40-9D50-6FFDA69783F1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3C725-ED64-A947-8776-16EEA081213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7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F468B-B190-A048-B87F-68E01A352E0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329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9/11/20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media11.m4a"/><Relationship Id="rId7" Type="http://schemas.openxmlformats.org/officeDocument/2006/relationships/package" Target="../embeddings/Microsoft_Word_Document.docx"/><Relationship Id="rId2" Type="http://schemas.microsoft.com/office/2007/relationships/media" Target="../media/media1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7.emf"/><Relationship Id="rId2" Type="http://schemas.microsoft.com/office/2007/relationships/media" Target="../media/media12.m4a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.xlsx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0.jpeg"/><Relationship Id="rId5" Type="http://schemas.openxmlformats.org/officeDocument/2006/relationships/hyperlink" Target="mailto:Ylounsbury@sbhousingtrust.org" TargetMode="External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hyperlink" Target="mailto:Ylounsbury@sbhousingtrust.org" TargetMode="External"/><Relationship Id="rId4" Type="http://schemas.openxmlformats.org/officeDocument/2006/relationships/hyperlink" Target="https://www.sbhousingtrust.org/programs/workforce-homebuyer-progra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FFFF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3"/>
          <p:cNvSpPr>
            <a:spLocks noChangeShapeType="1"/>
          </p:cNvSpPr>
          <p:nvPr/>
        </p:nvSpPr>
        <p:spPr bwMode="auto">
          <a:xfrm flipV="1">
            <a:off x="762000" y="2027166"/>
            <a:ext cx="6553200" cy="0"/>
          </a:xfrm>
          <a:prstGeom prst="line">
            <a:avLst/>
          </a:prstGeom>
          <a:noFill/>
          <a:ln w="38100">
            <a:solidFill>
              <a:srgbClr val="F47314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09600" y="1219202"/>
            <a:ext cx="152400" cy="5334000"/>
          </a:xfrm>
          <a:prstGeom prst="rect">
            <a:avLst/>
          </a:prstGeom>
          <a:gradFill rotWithShape="0">
            <a:gsLst>
              <a:gs pos="0">
                <a:srgbClr val="0D6559"/>
              </a:gs>
              <a:gs pos="50000">
                <a:srgbClr val="1BDAC0"/>
              </a:gs>
              <a:gs pos="100000">
                <a:srgbClr val="0D65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4267200" y="1219200"/>
            <a:ext cx="4572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4724400" y="1219200"/>
            <a:ext cx="4572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7162800" y="2027166"/>
            <a:ext cx="0" cy="632578"/>
          </a:xfrm>
          <a:prstGeom prst="line">
            <a:avLst/>
          </a:prstGeom>
          <a:noFill/>
          <a:ln w="38100">
            <a:solidFill>
              <a:srgbClr val="FF7D52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73" name="Line 22"/>
          <p:cNvSpPr>
            <a:spLocks noChangeShapeType="1"/>
          </p:cNvSpPr>
          <p:nvPr/>
        </p:nvSpPr>
        <p:spPr bwMode="auto">
          <a:xfrm>
            <a:off x="533400" y="1219202"/>
            <a:ext cx="0" cy="5334000"/>
          </a:xfrm>
          <a:prstGeom prst="line">
            <a:avLst/>
          </a:prstGeom>
          <a:noFill/>
          <a:ln w="19050">
            <a:solidFill>
              <a:srgbClr val="0CBFFF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374" name="Line 23"/>
          <p:cNvSpPr>
            <a:spLocks noChangeShapeType="1"/>
          </p:cNvSpPr>
          <p:nvPr/>
        </p:nvSpPr>
        <p:spPr bwMode="auto">
          <a:xfrm>
            <a:off x="457200" y="1219202"/>
            <a:ext cx="0" cy="5334000"/>
          </a:xfrm>
          <a:prstGeom prst="line">
            <a:avLst/>
          </a:prstGeom>
          <a:noFill/>
          <a:ln w="19050">
            <a:solidFill>
              <a:srgbClr val="1079FF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375" name="Picture 22" descr="WorkForce-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6378" y="2516194"/>
            <a:ext cx="1746422" cy="1160251"/>
          </a:xfrm>
          <a:prstGeom prst="rect">
            <a:avLst/>
          </a:prstGeom>
          <a:noFill/>
          <a:ln w="12700">
            <a:solidFill>
              <a:srgbClr val="FF6600">
                <a:alpha val="94116"/>
              </a:srgbClr>
            </a:solidFill>
            <a:miter lim="800000"/>
            <a:headEnd/>
            <a:tailEnd/>
          </a:ln>
        </p:spPr>
      </p:pic>
      <p:cxnSp>
        <p:nvCxnSpPr>
          <p:cNvPr id="15378" name="Straight Connector 19"/>
          <p:cNvCxnSpPr>
            <a:cxnSpLocks noChangeShapeType="1"/>
          </p:cNvCxnSpPr>
          <p:nvPr/>
        </p:nvCxnSpPr>
        <p:spPr bwMode="auto">
          <a:xfrm rot="10800000">
            <a:off x="3124200" y="2514604"/>
            <a:ext cx="228600" cy="1589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352800" y="2514605"/>
            <a:ext cx="3810000" cy="1161840"/>
          </a:xfrm>
          <a:prstGeom prst="rect">
            <a:avLst/>
          </a:prstGeom>
          <a:solidFill>
            <a:srgbClr val="F79646"/>
          </a:solidFill>
          <a:ln w="12700">
            <a:solidFill>
              <a:srgbClr val="FF7D52"/>
            </a:solidFill>
            <a:miter lim="800000"/>
            <a:headEnd/>
            <a:tailEnd/>
          </a:ln>
        </p:spPr>
        <p:txBody>
          <a:bodyPr wrap="square" lIns="91425" tIns="45712" rIns="91425" bIns="4571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Workforce Homebuyer</a:t>
            </a:r>
          </a:p>
          <a:p>
            <a:pPr>
              <a:spcBef>
                <a:spcPct val="50000"/>
              </a:spcBef>
              <a:defRPr/>
            </a:pP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Down Payment Program</a:t>
            </a:r>
          </a:p>
          <a:p>
            <a:pPr>
              <a:spcBef>
                <a:spcPct val="50000"/>
              </a:spcBef>
              <a:defRPr/>
            </a:pP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7456" y="4862192"/>
            <a:ext cx="5859487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“We build community partnerships and financial resources to expand workforce and affordable housing opportunities”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95400" y="1447803"/>
            <a:ext cx="5867400" cy="52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1A6677"/>
                </a:solidFill>
                <a:latin typeface="Impact" charset="0"/>
              </a:rPr>
              <a:t>Housing Trust Fund</a:t>
            </a:r>
            <a:r>
              <a:rPr lang="en-US" dirty="0">
                <a:solidFill>
                  <a:srgbClr val="1A6677"/>
                </a:solidFill>
                <a:latin typeface="Impact" charset="0"/>
              </a:rPr>
              <a:t> </a:t>
            </a:r>
            <a:r>
              <a:rPr lang="en-US" sz="2000" dirty="0">
                <a:solidFill>
                  <a:srgbClr val="1A6677"/>
                </a:solidFill>
                <a:latin typeface="Impact" charset="0"/>
              </a:rPr>
              <a:t>of Santa Barbara County</a:t>
            </a:r>
            <a:endParaRPr lang="en-US" b="1" dirty="0">
              <a:solidFill>
                <a:srgbClr val="1A6677"/>
              </a:solidFill>
              <a:latin typeface="Times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38920C-3AB5-2642-A1DE-379E8DE0E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6"/>
    </mc:Choice>
    <mc:Fallback xmlns="">
      <p:transition spd="slow" advTm="25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80" y="896119"/>
            <a:ext cx="7711898" cy="889443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Workforce Homebuyer Example*</a:t>
            </a:r>
            <a:br>
              <a:rPr lang="en-US" sz="3000" dirty="0">
                <a:solidFill>
                  <a:srgbClr val="FFFFFF"/>
                </a:solidFill>
              </a:rPr>
            </a:b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2045" y="2820231"/>
            <a:ext cx="7408333" cy="2162628"/>
          </a:xfrm>
          <a:solidFill>
            <a:srgbClr val="FCF0D2"/>
          </a:solidFill>
          <a:ln>
            <a:solidFill>
              <a:srgbClr val="1A6677"/>
            </a:solidFill>
          </a:ln>
        </p:spPr>
        <p:txBody>
          <a:bodyPr>
            <a:normAutofit lnSpcReduction="10000"/>
          </a:bodyPr>
          <a:lstStyle/>
          <a:p>
            <a:pPr>
              <a:buClr>
                <a:schemeClr val="bg2"/>
              </a:buClr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latin typeface="+mj-lt"/>
              </a:rPr>
              <a:t>Annual Household Income		$136,500</a:t>
            </a:r>
          </a:p>
          <a:p>
            <a:pPr>
              <a:buClr>
                <a:schemeClr val="bg2"/>
              </a:buClr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latin typeface="+mj-lt"/>
              </a:rPr>
              <a:t>Home Type: 3 Bedroom 2.5 Bath Condo</a:t>
            </a:r>
          </a:p>
          <a:p>
            <a:pPr marL="0" indent="0">
              <a:buClr>
                <a:schemeClr val="bg2"/>
              </a:buClr>
              <a:buNone/>
            </a:pPr>
            <a:r>
              <a:rPr lang="en-US" dirty="0">
                <a:solidFill>
                  <a:schemeClr val="tx1"/>
                </a:solidFill>
                <a:latin typeface="+mj-lt"/>
              </a:rPr>
              <a:t>    or small home</a:t>
            </a:r>
          </a:p>
          <a:p>
            <a:pPr>
              <a:buClr>
                <a:schemeClr val="bg2"/>
              </a:buClr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latin typeface="+mj-lt"/>
              </a:rPr>
              <a:t>1100 – 1500 sq. ft. </a:t>
            </a:r>
          </a:p>
          <a:p>
            <a:pPr>
              <a:buClr>
                <a:schemeClr val="bg2"/>
              </a:buClr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  <a:latin typeface="+mj-lt"/>
              </a:rPr>
              <a:t>Home Purchase Price:	                            $655,000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567" y="2210810"/>
            <a:ext cx="3705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Family of Three</a:t>
            </a:r>
          </a:p>
        </p:txBody>
      </p:sp>
      <p:pic>
        <p:nvPicPr>
          <p:cNvPr id="5" name="Picture 4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30" y="5773539"/>
            <a:ext cx="1733248" cy="8928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567" y="5404207"/>
            <a:ext cx="540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Financial model only, not an actual loan transaction.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4CB0A59-30F5-2149-9731-EDB771979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3"/>
    </mc:Choice>
    <mc:Fallback xmlns="">
      <p:transition spd="slow" advTm="29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64" y="484220"/>
            <a:ext cx="5467351" cy="797180"/>
          </a:xfrm>
        </p:spPr>
        <p:txBody>
          <a:bodyPr/>
          <a:lstStyle/>
          <a:p>
            <a:r>
              <a:rPr lang="en-US" sz="3000" dirty="0">
                <a:solidFill>
                  <a:srgbClr val="FFFFFF"/>
                </a:solidFill>
              </a:rPr>
              <a:t>Homebuyer Housing Costs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4449" y="2866490"/>
            <a:ext cx="290173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sz="1400" b="1" dirty="0"/>
              <a:t> </a:t>
            </a:r>
            <a:r>
              <a:rPr lang="en-US" b="1" dirty="0"/>
              <a:t>Model: Family of Three</a:t>
            </a:r>
          </a:p>
          <a:p>
            <a:pPr>
              <a:buClr>
                <a:schemeClr val="bg2"/>
              </a:buClr>
              <a:buFont typeface="Wingdings" charset="2"/>
              <a:buChar char="§"/>
            </a:pPr>
            <a:endParaRPr lang="en-US" sz="1400" dirty="0"/>
          </a:p>
          <a:p>
            <a:pPr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sz="1600" dirty="0"/>
              <a:t> </a:t>
            </a:r>
            <a:r>
              <a:rPr lang="en-US" dirty="0"/>
              <a:t>Annual Income = $136,500</a:t>
            </a:r>
          </a:p>
          <a:p>
            <a:pPr>
              <a:buClr>
                <a:schemeClr val="bg2"/>
              </a:buClr>
              <a:buSzPct val="125000"/>
            </a:pPr>
            <a:endParaRPr lang="en-US" sz="1200" dirty="0"/>
          </a:p>
          <a:p>
            <a:pPr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dirty="0"/>
              <a:t> Percentage of AMI = 192% </a:t>
            </a:r>
          </a:p>
          <a:p>
            <a:pPr>
              <a:buClr>
                <a:schemeClr val="bg2"/>
              </a:buClr>
              <a:buSzPct val="125000"/>
            </a:pPr>
            <a:endParaRPr lang="en-US" sz="1200" dirty="0"/>
          </a:p>
          <a:p>
            <a:pPr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dirty="0"/>
              <a:t> Home Price = $655,000</a:t>
            </a:r>
            <a:r>
              <a:rPr lang="en-US" sz="1400" dirty="0"/>
              <a:t>	                    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 descr="HTFlogo2_RGB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15" y="5370534"/>
            <a:ext cx="1733248" cy="892885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7BA0725-A17C-3C43-92EB-ABBE1364A7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516136"/>
              </p:ext>
            </p:extLst>
          </p:nvPr>
        </p:nvGraphicFramePr>
        <p:xfrm>
          <a:off x="633249" y="1880171"/>
          <a:ext cx="5623713" cy="4548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Document" r:id="rId7" imgW="5943600" imgH="5384800" progId="Word.Document.12">
                  <p:embed/>
                </p:oleObj>
              </mc:Choice>
              <mc:Fallback>
                <p:oleObj name="Document" r:id="rId7" imgW="5943600" imgH="538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3249" y="1880171"/>
                        <a:ext cx="5623713" cy="4548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5AF69F-C624-BC49-9DAD-AF20C532B2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6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85"/>
    </mc:Choice>
    <mc:Fallback xmlns="">
      <p:transition spd="slow" advTm="49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798" y="345228"/>
            <a:ext cx="4443488" cy="99462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Loan Repayment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9507" y="2589952"/>
            <a:ext cx="2987524" cy="34778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Wingdings" charset="2"/>
              <a:buChar char="§"/>
            </a:pPr>
            <a:r>
              <a:rPr lang="en-US" dirty="0"/>
              <a:t>Two options: refinance or home equity loan</a:t>
            </a:r>
          </a:p>
          <a:p>
            <a:pPr>
              <a:buClr>
                <a:schemeClr val="bg2"/>
              </a:buClr>
            </a:pPr>
            <a:endParaRPr lang="en-US" sz="1000" dirty="0"/>
          </a:p>
          <a:p>
            <a:pPr marL="285750" indent="-285750">
              <a:buClr>
                <a:schemeClr val="bg2"/>
              </a:buClr>
              <a:buFont typeface="Wingdings" charset="2"/>
              <a:buChar char="§"/>
            </a:pPr>
            <a:r>
              <a:rPr lang="en-US" dirty="0"/>
              <a:t>Assumes modest average income increase, higher future interest rates</a:t>
            </a:r>
          </a:p>
          <a:p>
            <a:pPr>
              <a:buClr>
                <a:schemeClr val="bg2"/>
              </a:buClr>
            </a:pPr>
            <a:endParaRPr lang="en-US" sz="1000" dirty="0"/>
          </a:p>
          <a:p>
            <a:pPr marL="285750" indent="-285750">
              <a:buClr>
                <a:schemeClr val="bg2"/>
              </a:buClr>
              <a:buFont typeface="Wingdings" charset="2"/>
              <a:buChar char="§"/>
            </a:pPr>
            <a:r>
              <a:rPr lang="en-US" dirty="0"/>
              <a:t>Does not rely on home appreciation</a:t>
            </a:r>
          </a:p>
          <a:p>
            <a:pPr>
              <a:buClr>
                <a:schemeClr val="bg2"/>
              </a:buClr>
            </a:pPr>
            <a:endParaRPr lang="en-US" sz="1000" dirty="0"/>
          </a:p>
          <a:p>
            <a:pPr marL="285750" indent="-285750">
              <a:buClr>
                <a:schemeClr val="bg2"/>
              </a:buClr>
              <a:buFont typeface="Wingdings" charset="2"/>
              <a:buChar char="§"/>
            </a:pPr>
            <a:r>
              <a:rPr lang="en-US" dirty="0"/>
              <a:t>Percentage of homebuyer income for housing stable</a:t>
            </a:r>
          </a:p>
          <a:p>
            <a:pPr>
              <a:buClr>
                <a:schemeClr val="bg2"/>
              </a:buClr>
            </a:pPr>
            <a:endParaRPr lang="en-US" sz="1000" dirty="0"/>
          </a:p>
          <a:p>
            <a:pPr>
              <a:buClr>
                <a:schemeClr val="bg2"/>
              </a:buClr>
            </a:pPr>
            <a:endParaRPr lang="en-US" sz="1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FF45F4-D039-FA4C-AAAD-4262AE40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57" y="60218"/>
            <a:ext cx="9714394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99E80C0-9209-AF42-9865-640D5283F9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695266"/>
              </p:ext>
            </p:extLst>
          </p:nvPr>
        </p:nvGraphicFramePr>
        <p:xfrm>
          <a:off x="462337" y="1624859"/>
          <a:ext cx="4880224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Worksheet" r:id="rId6" imgW="4787900" imgH="4876800" progId="Excel.Sheet.12">
                  <p:embed/>
                </p:oleObj>
              </mc:Choice>
              <mc:Fallback>
                <p:oleObj name="Worksheet" r:id="rId6" imgW="4787900" imgH="4876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2337" y="1624859"/>
                        <a:ext cx="4880224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106DD6-1A53-F945-AFE8-F94A6DC9B2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10"/>
    </mc:Choice>
    <mc:Fallback xmlns="">
      <p:transition spd="slow" advTm="10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545" y="566789"/>
            <a:ext cx="7772400" cy="100515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Workforce Homebuyer Program Serves a Variety of Household Incomes and Home Prices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738" y="1654678"/>
            <a:ext cx="818850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50000"/>
              <a:buFont typeface="Wingdings" charset="2"/>
              <a:buChar char="§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14 Loans closed to date.</a:t>
            </a:r>
          </a:p>
          <a:p>
            <a:pPr>
              <a:buClr>
                <a:schemeClr val="bg2"/>
              </a:buClr>
              <a:buSzPct val="150000"/>
            </a:pPr>
            <a:endParaRPr lang="en-US" sz="12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Average down payment loan amount </a:t>
            </a:r>
            <a:r>
              <a:rPr lang="en-US" sz="2400">
                <a:solidFill>
                  <a:schemeClr val="bg1"/>
                </a:solidFill>
              </a:rPr>
              <a:t>is $78,730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Average home purchase price has been $522,730 overall </a:t>
            </a:r>
          </a:p>
          <a:p>
            <a:pPr>
              <a:buClr>
                <a:schemeClr val="bg2"/>
              </a:buClr>
              <a:buSzPct val="150000"/>
            </a:pPr>
            <a:r>
              <a:rPr lang="en-US" sz="2400" dirty="0">
                <a:solidFill>
                  <a:schemeClr val="bg1"/>
                </a:solidFill>
              </a:rPr>
              <a:t>    $608,790 for market rate homes ($133,700 to $800,000)</a:t>
            </a:r>
          </a:p>
          <a:p>
            <a:pPr>
              <a:buClr>
                <a:schemeClr val="bg2"/>
              </a:buClr>
              <a:buSzPct val="150000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 Affordable units have lower prices and lower household</a:t>
            </a:r>
          </a:p>
          <a:p>
            <a:pPr>
              <a:buClr>
                <a:schemeClr val="bg2"/>
              </a:buClr>
              <a:buSzPct val="150000"/>
            </a:pPr>
            <a:r>
              <a:rPr lang="en-US" sz="2200" dirty="0">
                <a:solidFill>
                  <a:schemeClr val="bg1"/>
                </a:solidFill>
              </a:rPr>
              <a:t>    qualifying incomes. We have funded 4 loans for families and</a:t>
            </a:r>
          </a:p>
          <a:p>
            <a:pPr>
              <a:buClr>
                <a:schemeClr val="bg2"/>
              </a:buClr>
              <a:buSzPct val="150000"/>
            </a:pPr>
            <a:r>
              <a:rPr lang="en-US" sz="2200" dirty="0">
                <a:solidFill>
                  <a:schemeClr val="bg1"/>
                </a:solidFill>
              </a:rPr>
              <a:t>     individuals who purchased affordable homes. </a:t>
            </a:r>
          </a:p>
          <a:p>
            <a:pPr>
              <a:buClr>
                <a:schemeClr val="bg2"/>
              </a:buClr>
              <a:buSzPct val="150000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Font typeface="Wingdings" charset="2"/>
              <a:buChar char="§"/>
            </a:pPr>
            <a:endParaRPr lang="en-US" dirty="0"/>
          </a:p>
        </p:txBody>
      </p:sp>
      <p:pic>
        <p:nvPicPr>
          <p:cNvPr id="6" name="Picture 5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8" y="5676952"/>
            <a:ext cx="1733248" cy="8928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AFAD9D3-D3FD-D843-B7E3-4CBF027E4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2"/>
    </mc:Choice>
    <mc:Fallback xmlns="">
      <p:transition spd="slow" advTm="4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866" y="416962"/>
            <a:ext cx="7772400" cy="693496"/>
          </a:xfrm>
        </p:spPr>
        <p:txBody>
          <a:bodyPr>
            <a:normAutofit/>
          </a:bodyPr>
          <a:lstStyle/>
          <a:p>
            <a:r>
              <a:rPr lang="en-US" sz="3200" dirty="0"/>
              <a:t>Program Benefits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353" y="1167908"/>
            <a:ext cx="818850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Low interest, </a:t>
            </a:r>
            <a:r>
              <a:rPr lang="en-US" sz="2200" u="sng" dirty="0">
                <a:solidFill>
                  <a:schemeClr val="bg1"/>
                </a:solidFill>
              </a:rPr>
              <a:t>fixed rate for 10 years</a:t>
            </a:r>
            <a:r>
              <a:rPr lang="en-US" sz="2200" dirty="0">
                <a:solidFill>
                  <a:schemeClr val="bg1"/>
                </a:solidFill>
              </a:rPr>
              <a:t>  (15 years for affordable)</a:t>
            </a:r>
          </a:p>
          <a:p>
            <a:pPr>
              <a:buClr>
                <a:schemeClr val="bg2"/>
              </a:buClr>
              <a:buSzPct val="150000"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Achieve a 20% down payment and conventional financing and</a:t>
            </a:r>
          </a:p>
          <a:p>
            <a:pPr>
              <a:buClr>
                <a:schemeClr val="bg2"/>
              </a:buClr>
              <a:buSzPct val="150000"/>
            </a:pPr>
            <a:r>
              <a:rPr lang="en-US" sz="2200" dirty="0">
                <a:solidFill>
                  <a:schemeClr val="bg1"/>
                </a:solidFill>
              </a:rPr>
              <a:t>     avoid expensive FHA insurance costs</a:t>
            </a:r>
          </a:p>
          <a:p>
            <a:pPr>
              <a:buClr>
                <a:schemeClr val="bg2"/>
              </a:buClr>
              <a:buSzPct val="150000"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Helps employees buy an entry-level home in the community and</a:t>
            </a:r>
          </a:p>
          <a:p>
            <a:pPr>
              <a:buClr>
                <a:schemeClr val="bg2"/>
              </a:buClr>
              <a:buSzPct val="150000"/>
            </a:pPr>
            <a:r>
              <a:rPr lang="en-US" sz="2200" dirty="0">
                <a:solidFill>
                  <a:schemeClr val="bg1"/>
                </a:solidFill>
              </a:rPr>
              <a:t>     live closer to work. </a:t>
            </a:r>
          </a:p>
          <a:p>
            <a:pPr>
              <a:buClr>
                <a:schemeClr val="bg2"/>
              </a:buClr>
              <a:buSzPct val="150000"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Helps employers attract and retain quality employees, save on </a:t>
            </a:r>
          </a:p>
          <a:p>
            <a:pPr>
              <a:buClr>
                <a:schemeClr val="bg2"/>
              </a:buClr>
              <a:buSzPct val="150000"/>
            </a:pPr>
            <a:r>
              <a:rPr lang="en-US" sz="2200" dirty="0">
                <a:solidFill>
                  <a:schemeClr val="bg1"/>
                </a:solidFill>
              </a:rPr>
              <a:t>     training costs and enhance employee productivity.</a:t>
            </a:r>
          </a:p>
          <a:p>
            <a:pPr>
              <a:buClr>
                <a:schemeClr val="bg2"/>
              </a:buClr>
              <a:buSzPct val="150000"/>
            </a:pPr>
            <a:endParaRPr lang="en-US" sz="10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Contributes to a vibrant local economy &amp; sustainable community.</a:t>
            </a:r>
          </a:p>
          <a:p>
            <a:pPr>
              <a:buClr>
                <a:schemeClr val="bg2"/>
              </a:buClr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3198" y="4545757"/>
            <a:ext cx="7832812" cy="87715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1700" dirty="0">
                <a:solidFill>
                  <a:srgbClr val="FFE900"/>
                </a:solidFill>
              </a:rPr>
              <a:t>“When people can afford to live where they work, we all benefit from high quality community services, a strong local economy, strong local schools and supportive intergenerational families that foster the next generation of the workforce”.</a:t>
            </a:r>
          </a:p>
        </p:txBody>
      </p:sp>
      <p:pic>
        <p:nvPicPr>
          <p:cNvPr id="6" name="Picture 5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8" y="5676952"/>
            <a:ext cx="1733248" cy="8928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624D0F7-6679-CF40-995A-4A0F4AA6E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9"/>
    </mc:Choice>
    <mc:Fallback xmlns="">
      <p:transition spd="slow" advTm="6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866" y="416962"/>
            <a:ext cx="7772400" cy="693496"/>
          </a:xfrm>
        </p:spPr>
        <p:txBody>
          <a:bodyPr>
            <a:normAutofit/>
          </a:bodyPr>
          <a:lstStyle/>
          <a:p>
            <a:r>
              <a:rPr lang="en-US" sz="3200" dirty="0"/>
              <a:t>Application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3097" y="2193154"/>
            <a:ext cx="818850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  <a:buSzPct val="150000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Eligibility Requirements and household income limits;</a:t>
            </a:r>
          </a:p>
          <a:p>
            <a:pPr>
              <a:buClr>
                <a:schemeClr val="bg2"/>
              </a:buClr>
              <a:buSzPct val="150000"/>
            </a:pPr>
            <a:endParaRPr lang="en-US" sz="14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How to connect with First Mortgage lenders participating in the</a:t>
            </a:r>
          </a:p>
          <a:p>
            <a:pPr>
              <a:buClr>
                <a:schemeClr val="bg2"/>
              </a:buClr>
              <a:buSzPct val="150000"/>
            </a:pPr>
            <a:r>
              <a:rPr lang="en-US" sz="2200" dirty="0">
                <a:solidFill>
                  <a:schemeClr val="bg1"/>
                </a:solidFill>
              </a:rPr>
              <a:t>      program;</a:t>
            </a:r>
          </a:p>
          <a:p>
            <a:pPr>
              <a:buClr>
                <a:schemeClr val="bg2"/>
              </a:buClr>
              <a:buSzPct val="150000"/>
            </a:pPr>
            <a:endParaRPr lang="en-US" sz="14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 How to apply for our down payment loan; and,</a:t>
            </a:r>
          </a:p>
          <a:p>
            <a:pPr>
              <a:buClr>
                <a:schemeClr val="bg2"/>
              </a:buClr>
              <a:buSzPct val="150000"/>
            </a:pPr>
            <a:endParaRPr lang="en-US" sz="14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 Where to take the Homebuyer Education class and have your</a:t>
            </a:r>
          </a:p>
          <a:p>
            <a:pPr>
              <a:buClr>
                <a:schemeClr val="bg2"/>
              </a:buClr>
              <a:buSzPct val="150000"/>
            </a:pPr>
            <a:r>
              <a:rPr lang="en-US" sz="2200" dirty="0">
                <a:solidFill>
                  <a:schemeClr val="bg1"/>
                </a:solidFill>
              </a:rPr>
              <a:t>    household income certified.</a:t>
            </a:r>
          </a:p>
          <a:p>
            <a:pPr>
              <a:buClr>
                <a:schemeClr val="bg2"/>
              </a:buClr>
              <a:buSzPct val="150000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SzPct val="150000"/>
            </a:pPr>
            <a:endParaRPr lang="en-US" sz="2200" dirty="0">
              <a:solidFill>
                <a:schemeClr val="bg1"/>
              </a:solidFill>
            </a:endParaRPr>
          </a:p>
          <a:p>
            <a:pPr>
              <a:buClr>
                <a:schemeClr val="bg2"/>
              </a:buClr>
              <a:buFont typeface="Wingdings" charset="2"/>
              <a:buChar char="§"/>
            </a:pPr>
            <a:endParaRPr lang="en-US" dirty="0"/>
          </a:p>
        </p:txBody>
      </p:sp>
      <p:pic>
        <p:nvPicPr>
          <p:cNvPr id="6" name="Picture 5" descr="HTFlogo2_RG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08" y="5676952"/>
            <a:ext cx="1733248" cy="892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53E2EC-1AF2-4643-A5A4-F3915F88CC4A}"/>
              </a:ext>
            </a:extLst>
          </p:cNvPr>
          <p:cNvSpPr txBox="1"/>
          <p:nvPr/>
        </p:nvSpPr>
        <p:spPr>
          <a:xfrm>
            <a:off x="803097" y="1438382"/>
            <a:ext cx="7019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BE00"/>
                </a:solidFill>
              </a:rPr>
              <a:t>We are available to answer your questions and help you better understand:</a:t>
            </a:r>
          </a:p>
          <a:p>
            <a:endParaRPr lang="en-US" sz="2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E756695-7E49-46A3-BB50-F68F1C9E7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5"/>
    </mc:Choice>
    <mc:Fallback xmlns="">
      <p:transition spd="slow" advTm="3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09600" y="1219202"/>
            <a:ext cx="152400" cy="4712041"/>
          </a:xfrm>
          <a:prstGeom prst="rect">
            <a:avLst/>
          </a:prstGeom>
          <a:gradFill rotWithShape="0">
            <a:gsLst>
              <a:gs pos="0">
                <a:srgbClr val="0D6559"/>
              </a:gs>
              <a:gs pos="50000">
                <a:srgbClr val="1BDAC0"/>
              </a:gs>
              <a:gs pos="100000">
                <a:srgbClr val="0D65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 flipV="1">
            <a:off x="4267200" y="1219200"/>
            <a:ext cx="4572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4724400" y="1219200"/>
            <a:ext cx="45720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lIns="91425" tIns="45712" rIns="91425" bIns="45712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910967" y="2772125"/>
            <a:ext cx="5813978" cy="272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5" tIns="45712" rIns="91425" bIns="45712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A6677"/>
                </a:solidFill>
                <a:latin typeface="+mj-lt"/>
              </a:rPr>
              <a:t>For More Information Contact Yvette Lounsbury at:</a:t>
            </a:r>
          </a:p>
          <a:p>
            <a:endParaRPr lang="en-US" dirty="0">
              <a:solidFill>
                <a:srgbClr val="1A6677"/>
              </a:solidFill>
              <a:latin typeface="+mj-lt"/>
            </a:endParaRPr>
          </a:p>
          <a:p>
            <a:r>
              <a:rPr lang="en-US" dirty="0">
                <a:solidFill>
                  <a:srgbClr val="1A6677"/>
                </a:solidFill>
                <a:latin typeface="+mj-lt"/>
              </a:rPr>
              <a:t>Housing Trust Fund of Santa Barbara County</a:t>
            </a:r>
          </a:p>
          <a:p>
            <a:r>
              <a:rPr lang="en-US" dirty="0">
                <a:solidFill>
                  <a:srgbClr val="1A6677"/>
                </a:solidFill>
                <a:latin typeface="+mj-lt"/>
              </a:rPr>
              <a:t>P. O. Box 60909</a:t>
            </a:r>
          </a:p>
          <a:p>
            <a:r>
              <a:rPr lang="en-US" dirty="0">
                <a:solidFill>
                  <a:srgbClr val="1A6677"/>
                </a:solidFill>
                <a:latin typeface="+mj-lt"/>
              </a:rPr>
              <a:t>Santa Barbara, CA 93160-0909</a:t>
            </a:r>
          </a:p>
          <a:p>
            <a:r>
              <a:rPr lang="en-US" dirty="0">
                <a:solidFill>
                  <a:srgbClr val="1A6677"/>
                </a:solidFill>
                <a:latin typeface="+mj-lt"/>
              </a:rPr>
              <a:t>(805) 845-3585</a:t>
            </a:r>
          </a:p>
          <a:p>
            <a:r>
              <a:rPr lang="en-US" dirty="0">
                <a:solidFill>
                  <a:srgbClr val="1A6677"/>
                </a:solidFill>
                <a:latin typeface="+mj-lt"/>
                <a:hlinkClick r:id="rId5"/>
              </a:rPr>
              <a:t>Ylounsbury@sbhousingtrust.org</a:t>
            </a:r>
            <a:endParaRPr lang="en-US" dirty="0">
              <a:solidFill>
                <a:srgbClr val="1A6677"/>
              </a:solidFill>
              <a:latin typeface="+mj-lt"/>
            </a:endParaRPr>
          </a:p>
          <a:p>
            <a:r>
              <a:rPr lang="en-US" dirty="0">
                <a:solidFill>
                  <a:srgbClr val="1A6677"/>
                </a:solidFill>
                <a:latin typeface="+mj-lt"/>
              </a:rPr>
              <a:t>www.sbhousingtrust.org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1A6677"/>
              </a:solidFill>
              <a:latin typeface="Times" charset="0"/>
            </a:endParaRPr>
          </a:p>
        </p:txBody>
      </p:sp>
      <p:pic>
        <p:nvPicPr>
          <p:cNvPr id="2" name="Picture 1" descr="HTFlogo1_RGB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14306"/>
            <a:ext cx="5661052" cy="109841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E84CEE5-9430-4876-A116-4EE3753BD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81"/>
    </mc:Choice>
    <mc:Fallback xmlns="">
      <p:transition spd="slow" advTm="15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060" y="2408340"/>
            <a:ext cx="8147740" cy="3450696"/>
          </a:xfrm>
        </p:spPr>
        <p:txBody>
          <a:bodyPr>
            <a:normAutofit/>
          </a:bodyPr>
          <a:lstStyle/>
          <a:p>
            <a:pPr marL="0" indent="0">
              <a:buClr>
                <a:schemeClr val="accent5">
                  <a:lumMod val="60000"/>
                  <a:lumOff val="40000"/>
                </a:schemeClr>
              </a:buClr>
              <a:buSzPct val="150000"/>
              <a:buNone/>
            </a:pPr>
            <a:endParaRPr lang="en-US" sz="800" dirty="0">
              <a:solidFill>
                <a:schemeClr val="tx1"/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SzPct val="150000"/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Download Program Guidelines, Loan Flyers and a Homebuyer’s Orientation Packet at:</a:t>
            </a:r>
            <a:endParaRPr lang="en-US" sz="800" dirty="0">
              <a:solidFill>
                <a:schemeClr val="tx1"/>
              </a:solidFill>
            </a:endParaRPr>
          </a:p>
          <a:p>
            <a:pPr lvl="1">
              <a:buClr>
                <a:schemeClr val="accent5">
                  <a:lumMod val="60000"/>
                  <a:lumOff val="40000"/>
                </a:schemeClr>
              </a:buClr>
              <a:buFont typeface="Courier New" charset="0"/>
              <a:buChar char="o"/>
            </a:pPr>
            <a:endParaRPr lang="en-US" sz="600" dirty="0">
              <a:solidFill>
                <a:schemeClr val="tx1"/>
              </a:solidFill>
            </a:endParaRPr>
          </a:p>
          <a:p>
            <a:pPr lvl="1">
              <a:buClr>
                <a:schemeClr val="accent5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hlinkClick r:id="rId4"/>
              </a:rPr>
              <a:t>https://www.sbhousingtrust.org/programs/workforce-homebuyer-program</a:t>
            </a:r>
            <a:endParaRPr lang="en-US" dirty="0">
              <a:solidFill>
                <a:schemeClr val="tx1"/>
              </a:solidFill>
            </a:endParaRPr>
          </a:p>
          <a:p>
            <a:pPr marL="301943" lvl="1" indent="0">
              <a:buClr>
                <a:schemeClr val="accent5">
                  <a:lumMod val="60000"/>
                  <a:lumOff val="40000"/>
                </a:schemeClr>
              </a:buClr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SzPct val="150000"/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Contact Yvette Lounsbury, Homebuyer Loan Administrator at (805) 845-3585 or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Ylounsbury@sbhousingtrust.org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  <a:buSzPct val="150000"/>
              <a:buFont typeface="Wingdings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Clr>
                <a:schemeClr val="accent5">
                  <a:lumMod val="60000"/>
                  <a:lumOff val="40000"/>
                </a:schemeClr>
              </a:buClr>
              <a:buSzPct val="150000"/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Information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CE90CB6-8B5D-5E4A-8A68-E2844E672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7"/>
    </mc:Choice>
    <mc:Fallback xmlns="">
      <p:transition spd="slow" advTm="3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2611" y="831389"/>
            <a:ext cx="7772400" cy="693496"/>
          </a:xfrm>
        </p:spPr>
        <p:txBody>
          <a:bodyPr>
            <a:normAutofit/>
          </a:bodyPr>
          <a:lstStyle/>
          <a:p>
            <a:r>
              <a:rPr lang="en-US" sz="3200" dirty="0"/>
              <a:t>Housing Trust Fund of Santa Barbara County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953" y="1524885"/>
            <a:ext cx="76744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Our mission is to expand affordable and workforce housing opportunities.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itchFamily="2" charset="2"/>
              <a:buChar char="§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Countywide 501 (c) (3) nonprofit loan fund. </a:t>
            </a:r>
          </a:p>
          <a:p>
            <a:pPr>
              <a:buClr>
                <a:schemeClr val="bg2"/>
              </a:buClr>
              <a:buSzPct val="100000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We operate housing affordable production and homebuyer assistance programs.</a:t>
            </a:r>
          </a:p>
          <a:p>
            <a:pPr>
              <a:buClr>
                <a:schemeClr val="bg2"/>
              </a:buClr>
            </a:pPr>
            <a:endParaRPr lang="en-US" sz="12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Community Development Financial Institution (CDFI) certified by the U.S. Treasury CDFI Fund. </a:t>
            </a:r>
            <a:endParaRPr lang="en-US" sz="800" dirty="0">
              <a:solidFill>
                <a:srgbClr val="FFFFFF"/>
              </a:solidFill>
            </a:endParaRPr>
          </a:p>
          <a:p>
            <a:pPr>
              <a:buClr>
                <a:schemeClr val="bg2"/>
              </a:buClr>
            </a:pPr>
            <a:endParaRPr lang="en-US" sz="1200" dirty="0">
              <a:solidFill>
                <a:srgbClr val="FFFFFF"/>
              </a:solidFill>
            </a:endParaRPr>
          </a:p>
          <a:p>
            <a:pPr marL="285750" indent="-285750">
              <a:buClr>
                <a:schemeClr val="bg2"/>
              </a:buClr>
              <a:buFont typeface="Wingdings" charset="2"/>
              <a:buChar char="§"/>
            </a:pPr>
            <a:r>
              <a:rPr lang="en-US" sz="2400" dirty="0">
                <a:solidFill>
                  <a:srgbClr val="FFFFFF"/>
                </a:solidFill>
              </a:rPr>
              <a:t>HUD Certified Secondary Loan Provider.</a:t>
            </a:r>
          </a:p>
          <a:p>
            <a:pPr marL="171450" indent="-171450">
              <a:buClr>
                <a:schemeClr val="bg2"/>
              </a:buClr>
              <a:buFont typeface="Wingdings" charset="2"/>
              <a:buChar char="§"/>
            </a:pPr>
            <a:endParaRPr lang="en-US" sz="1200" dirty="0">
              <a:solidFill>
                <a:srgbClr val="FFFFFF"/>
              </a:solidFill>
            </a:endParaRP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endParaRPr lang="en-US" dirty="0"/>
          </a:p>
        </p:txBody>
      </p:sp>
      <p:pic>
        <p:nvPicPr>
          <p:cNvPr id="6" name="Picture 5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6" y="5613653"/>
            <a:ext cx="1733248" cy="89288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8DF0E3-1825-E44B-9B3F-DE8E2FFB2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0"/>
    </mc:Choice>
    <mc:Fallback xmlns="">
      <p:transition spd="slow" advTm="2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12643"/>
            <a:ext cx="7772400" cy="832022"/>
          </a:xfrm>
        </p:spPr>
        <p:txBody>
          <a:bodyPr>
            <a:normAutofit/>
          </a:bodyPr>
          <a:lstStyle/>
          <a:p>
            <a:r>
              <a:rPr lang="en-US" sz="3200" dirty="0"/>
              <a:t>Workforce Homebuyer Program Goals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697" y="1773744"/>
            <a:ext cx="7834850" cy="3824402"/>
          </a:xfrm>
        </p:spPr>
        <p:txBody>
          <a:bodyPr>
            <a:normAutofit fontScale="55000" lnSpcReduction="20000"/>
          </a:bodyPr>
          <a:lstStyle/>
          <a:p>
            <a:pPr marL="457200" indent="-457200" algn="l">
              <a:buClr>
                <a:schemeClr val="bg2"/>
              </a:buClr>
              <a:buSzPct val="125000"/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Expand access to the private housing market. </a:t>
            </a:r>
          </a:p>
          <a:p>
            <a:pPr algn="l">
              <a:buClr>
                <a:schemeClr val="bg2"/>
              </a:buClr>
              <a:buSzPct val="125000"/>
            </a:pPr>
            <a:endParaRPr lang="en-US" sz="2200" dirty="0">
              <a:solidFill>
                <a:schemeClr val="bg1"/>
              </a:solidFill>
            </a:endParaRPr>
          </a:p>
          <a:p>
            <a:pPr marL="457200" indent="-457200" algn="l">
              <a:buClr>
                <a:schemeClr val="bg2"/>
              </a:buClr>
              <a:buSzPct val="125000"/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Help local employees purchase an entry-level home.</a:t>
            </a:r>
          </a:p>
          <a:p>
            <a:pPr marL="342900" indent="-342900" algn="l">
              <a:buClr>
                <a:schemeClr val="bg2"/>
              </a:buClr>
              <a:buSzPct val="125000"/>
              <a:buFont typeface="Wingdings" pitchFamily="2" charset="2"/>
              <a:buChar char="§"/>
            </a:pPr>
            <a:endParaRPr lang="en-US" sz="2200" dirty="0">
              <a:solidFill>
                <a:schemeClr val="bg1"/>
              </a:solidFill>
            </a:endParaRPr>
          </a:p>
          <a:p>
            <a:pPr marL="457200" indent="-457200" algn="l">
              <a:buClr>
                <a:schemeClr val="bg2"/>
              </a:buClr>
              <a:buSzPct val="125000"/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Provide low-cost down payment resources to overcome barriers to </a:t>
            </a:r>
          </a:p>
          <a:p>
            <a:pPr algn="l">
              <a:buClr>
                <a:schemeClr val="bg2"/>
              </a:buClr>
              <a:buSzPct val="125000"/>
            </a:pPr>
            <a:r>
              <a:rPr lang="en-US" sz="3600" dirty="0">
                <a:solidFill>
                  <a:schemeClr val="bg1"/>
                </a:solidFill>
              </a:rPr>
              <a:t>         homeownership.</a:t>
            </a:r>
          </a:p>
          <a:p>
            <a:pPr algn="l">
              <a:buClr>
                <a:schemeClr val="bg2"/>
              </a:buClr>
              <a:buSzPct val="125000"/>
            </a:pPr>
            <a:endParaRPr lang="en-US" sz="2200" dirty="0">
              <a:solidFill>
                <a:schemeClr val="bg1"/>
              </a:solidFill>
            </a:endParaRPr>
          </a:p>
          <a:p>
            <a:pPr marL="457200" indent="-457200" algn="l">
              <a:buClr>
                <a:schemeClr val="bg2"/>
              </a:buClr>
              <a:buSzPct val="125000"/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Achieve Conventional Financing (20% down payment) to avoid expensive  FHA mortgage insurance.</a:t>
            </a:r>
          </a:p>
          <a:p>
            <a:pPr algn="l">
              <a:buClr>
                <a:schemeClr val="bg2"/>
              </a:buClr>
              <a:buSzPct val="125000"/>
            </a:pPr>
            <a:endParaRPr lang="en-US" sz="2200" dirty="0">
              <a:solidFill>
                <a:schemeClr val="bg1"/>
              </a:solidFill>
            </a:endParaRPr>
          </a:p>
          <a:p>
            <a:pPr marL="457200" indent="-457200" algn="l">
              <a:buClr>
                <a:schemeClr val="bg2"/>
              </a:buClr>
              <a:buSzPct val="125000"/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Create a revolving </a:t>
            </a:r>
            <a:r>
              <a:rPr lang="en-US" sz="3600" b="1" dirty="0">
                <a:solidFill>
                  <a:schemeClr val="bg1"/>
                </a:solidFill>
              </a:rPr>
              <a:t>Workforce Housing Fund </a:t>
            </a:r>
            <a:r>
              <a:rPr lang="en-US" sz="3600" dirty="0">
                <a:solidFill>
                  <a:schemeClr val="bg1"/>
                </a:solidFill>
              </a:rPr>
              <a:t>with local lending partners to provide financial resources now and in the future to assist local employees.</a:t>
            </a:r>
          </a:p>
          <a:p>
            <a:pPr algn="l">
              <a:buClr>
                <a:schemeClr val="bg2"/>
              </a:buClr>
            </a:pPr>
            <a:endParaRPr lang="en-US" sz="2300" dirty="0">
              <a:solidFill>
                <a:schemeClr val="bg1"/>
              </a:solidFill>
            </a:endParaRPr>
          </a:p>
          <a:p>
            <a:pPr algn="l">
              <a:buClr>
                <a:schemeClr val="bg2"/>
              </a:buClr>
            </a:pPr>
            <a:r>
              <a:rPr lang="en-US" sz="2300" dirty="0">
                <a:solidFill>
                  <a:schemeClr val="bg1"/>
                </a:solidFill>
              </a:rPr>
              <a:t>   </a:t>
            </a:r>
            <a:endParaRPr lang="en-US" dirty="0"/>
          </a:p>
        </p:txBody>
      </p:sp>
      <p:pic>
        <p:nvPicPr>
          <p:cNvPr id="4" name="Picture 3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5687226"/>
            <a:ext cx="1733248" cy="8928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383E96A-EFB1-314E-975A-1A9C7F500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47"/>
    </mc:Choice>
    <mc:Fallback xmlns="">
      <p:transition spd="slow" advTm="4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606182"/>
            <a:ext cx="7772400" cy="69349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South Coast Workforce Homebuyer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4045" y="1299678"/>
            <a:ext cx="7925564" cy="3771879"/>
          </a:xfrm>
        </p:spPr>
        <p:txBody>
          <a:bodyPr>
            <a:normAutofit lnSpcReduction="10000"/>
          </a:bodyPr>
          <a:lstStyle/>
          <a:p>
            <a:pPr algn="l">
              <a:buClr>
                <a:schemeClr val="bg2"/>
              </a:buClr>
            </a:pPr>
            <a:endParaRPr lang="en-US" sz="1200" dirty="0">
              <a:solidFill>
                <a:schemeClr val="bg1"/>
              </a:solidFill>
            </a:endParaRPr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Interest-only down payment loans up to 16.5% of the home purchase price or a maximum loan of $100,000.</a:t>
            </a:r>
          </a:p>
          <a:p>
            <a:pPr algn="l">
              <a:buClr>
                <a:schemeClr val="bg2"/>
              </a:buClr>
            </a:pPr>
            <a:endParaRPr lang="en-US" sz="1100" dirty="0">
              <a:solidFill>
                <a:schemeClr val="bg1"/>
              </a:solidFill>
            </a:endParaRPr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Fixed rate currently at 4.50% simple annual interest (borrowers can make principal payments at any time).</a:t>
            </a:r>
          </a:p>
          <a:p>
            <a:pPr algn="l">
              <a:buClr>
                <a:schemeClr val="bg2"/>
              </a:buClr>
            </a:pPr>
            <a:endParaRPr lang="en-US" sz="1000" dirty="0">
              <a:solidFill>
                <a:schemeClr val="bg1"/>
              </a:solidFill>
            </a:endParaRPr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Loan is due at the end of 10 years* and is repaid through refinancing or taking out a home equity loan.</a:t>
            </a:r>
          </a:p>
          <a:p>
            <a:pPr algn="l">
              <a:buClr>
                <a:schemeClr val="bg2"/>
              </a:buClr>
            </a:pPr>
            <a:endParaRPr lang="en-US" sz="1000" dirty="0">
              <a:solidFill>
                <a:schemeClr val="bg1"/>
              </a:solidFill>
            </a:endParaRPr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We have raised a $3.8 million capital pool to make an initial 38 loans.</a:t>
            </a:r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endParaRPr lang="en-US" dirty="0"/>
          </a:p>
        </p:txBody>
      </p:sp>
      <p:pic>
        <p:nvPicPr>
          <p:cNvPr id="5" name="Picture 4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5687226"/>
            <a:ext cx="1733248" cy="892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FFAE0-974F-4048-B0E7-89217B25322F}"/>
              </a:ext>
            </a:extLst>
          </p:cNvPr>
          <p:cNvSpPr txBox="1"/>
          <p:nvPr/>
        </p:nvSpPr>
        <p:spPr>
          <a:xfrm>
            <a:off x="685801" y="5071557"/>
            <a:ext cx="792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 Loans to purchasers of affordable resale restricted homes have a 15-year term.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652C8A-18C6-F243-BB8E-95A4C8886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79"/>
    </mc:Choice>
    <mc:Fallback xmlns="">
      <p:transition spd="slow" advTm="4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76462"/>
            <a:ext cx="7772400" cy="693496"/>
          </a:xfrm>
        </p:spPr>
        <p:txBody>
          <a:bodyPr>
            <a:normAutofit/>
          </a:bodyPr>
          <a:lstStyle/>
          <a:p>
            <a:r>
              <a:rPr lang="en-US" sz="3200" dirty="0"/>
              <a:t>Homebuyer Qualifications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66463"/>
            <a:ext cx="8047234" cy="4056269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b="1" dirty="0"/>
              <a:t>First-time homebuyers: </a:t>
            </a:r>
            <a:r>
              <a:rPr lang="en-US" dirty="0"/>
              <a:t>Cannot have owned a home in the past three years and may not own other residential property (some exceptions).</a:t>
            </a:r>
          </a:p>
          <a:p>
            <a:pPr algn="l">
              <a:buClr>
                <a:schemeClr val="bg2"/>
              </a:buClr>
            </a:pPr>
            <a:endParaRPr lang="en-US" sz="1100" dirty="0"/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b="1" dirty="0"/>
              <a:t>Residency: </a:t>
            </a:r>
            <a:r>
              <a:rPr lang="en-US" dirty="0"/>
              <a:t>U.S. citizen, naturalized citizen or legal alien resident who works in Santa Barbara County.</a:t>
            </a:r>
          </a:p>
          <a:p>
            <a:pPr algn="l">
              <a:buClr>
                <a:schemeClr val="bg2"/>
              </a:buClr>
            </a:pPr>
            <a:endParaRPr lang="en-US" sz="1100" dirty="0"/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b="1" dirty="0"/>
              <a:t>Homebuyer Education: </a:t>
            </a:r>
            <a:r>
              <a:rPr lang="en-US" dirty="0"/>
              <a:t>Borrowers must complete a Homebuyer Education Program with one of our community partners.</a:t>
            </a:r>
          </a:p>
          <a:p>
            <a:pPr algn="l">
              <a:buClr>
                <a:schemeClr val="bg2"/>
              </a:buClr>
            </a:pPr>
            <a:endParaRPr lang="en-US" sz="1100" dirty="0"/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b="1" dirty="0"/>
              <a:t>Eligible Household: </a:t>
            </a:r>
            <a:r>
              <a:rPr lang="en-US" dirty="0"/>
              <a:t>Income may not exceed </a:t>
            </a:r>
            <a:r>
              <a:rPr lang="en-US" b="1" dirty="0"/>
              <a:t>210% </a:t>
            </a:r>
            <a:r>
              <a:rPr lang="en-US" dirty="0"/>
              <a:t>of Area Median Income, adjusted for household size. [Household Income must be certified.]</a:t>
            </a:r>
          </a:p>
          <a:p>
            <a:pPr algn="l">
              <a:buClr>
                <a:schemeClr val="bg2"/>
              </a:buClr>
            </a:pPr>
            <a:endParaRPr lang="en-US" sz="1100" dirty="0"/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b="1" dirty="0"/>
              <a:t>First Mortgage Pre-approved: </a:t>
            </a:r>
            <a:r>
              <a:rPr lang="en-US" dirty="0"/>
              <a:t>30-year or 15-year fixed rate First Mortgage from a participating lender.</a:t>
            </a:r>
          </a:p>
          <a:p>
            <a:pPr algn="l">
              <a:buClr>
                <a:schemeClr val="bg2"/>
              </a:buClr>
            </a:pPr>
            <a:endParaRPr lang="en-US" sz="1100" dirty="0"/>
          </a:p>
          <a:p>
            <a:pPr marL="342900" indent="-342900" algn="l">
              <a:buClr>
                <a:schemeClr val="bg2"/>
              </a:buClr>
              <a:buFont typeface="Wingdings" charset="2"/>
              <a:buChar char="§"/>
            </a:pPr>
            <a:r>
              <a:rPr lang="en-US" b="1" dirty="0"/>
              <a:t>Homebuyer Equity: </a:t>
            </a:r>
            <a:r>
              <a:rPr lang="en-US" dirty="0"/>
              <a:t>Must contribute a </a:t>
            </a:r>
            <a:r>
              <a:rPr lang="en-US" u="sng" dirty="0"/>
              <a:t>minimum</a:t>
            </a:r>
            <a:r>
              <a:rPr lang="en-US" dirty="0"/>
              <a:t> 3.5%* of the home purchase price and invest other liquid assets in excess of $30,000.</a:t>
            </a:r>
          </a:p>
          <a:p>
            <a:pPr>
              <a:buClr>
                <a:schemeClr val="accent6"/>
              </a:buClr>
            </a:pPr>
            <a:endParaRPr lang="en-US" dirty="0"/>
          </a:p>
          <a:p>
            <a:pPr>
              <a:buClr>
                <a:schemeClr val="accent6"/>
              </a:buClr>
            </a:pPr>
            <a:endParaRPr lang="en-US" dirty="0"/>
          </a:p>
          <a:p>
            <a:pPr marL="342900" indent="-342900" algn="l">
              <a:buClr>
                <a:schemeClr val="accent6"/>
              </a:buClr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8" y="5544640"/>
            <a:ext cx="1733248" cy="892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888F4-A41A-FB4A-8857-43C67F0F20A1}"/>
              </a:ext>
            </a:extLst>
          </p:cNvPr>
          <p:cNvSpPr txBox="1"/>
          <p:nvPr/>
        </p:nvSpPr>
        <p:spPr>
          <a:xfrm>
            <a:off x="2583436" y="5698694"/>
            <a:ext cx="6149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Documented gift funds up to 2.5% of the required 3.5% are allowed; the homebuyer must contribute a minimum of 1% of funds.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18A6C81-A81C-B74B-867B-BB67D2E05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38"/>
    </mc:Choice>
    <mc:Fallback xmlns="">
      <p:transition spd="slow" advTm="5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49161"/>
            <a:ext cx="8229600" cy="1252728"/>
          </a:xfrm>
        </p:spPr>
        <p:txBody>
          <a:bodyPr/>
          <a:lstStyle/>
          <a:p>
            <a:r>
              <a:rPr lang="en-US" dirty="0"/>
              <a:t>Eligible Homes and Market Area</a:t>
            </a: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7" y="2114242"/>
            <a:ext cx="4265012" cy="354845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67210" y="2595117"/>
            <a:ext cx="411993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Homes: 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Market rate single-family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Townhomes and condominiums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PUD units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Resale restricted affordable homes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7289" y="4243271"/>
            <a:ext cx="37295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Market Area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Carpinteria to Gaviota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Buellton, Solvang and Santa Ynez and immediate surrounding areas</a:t>
            </a:r>
          </a:p>
        </p:txBody>
      </p:sp>
      <p:sp>
        <p:nvSpPr>
          <p:cNvPr id="8" name="Freeform 7"/>
          <p:cNvSpPr/>
          <p:nvPr/>
        </p:nvSpPr>
        <p:spPr>
          <a:xfrm>
            <a:off x="1632085" y="4027470"/>
            <a:ext cx="854261" cy="462380"/>
          </a:xfrm>
          <a:custGeom>
            <a:avLst/>
            <a:gdLst>
              <a:gd name="connsiteX0" fmla="*/ 422746 w 854261"/>
              <a:gd name="connsiteY0" fmla="*/ 10274 h 462380"/>
              <a:gd name="connsiteX1" fmla="*/ 504940 w 854261"/>
              <a:gd name="connsiteY1" fmla="*/ 0 h 462380"/>
              <a:gd name="connsiteX2" fmla="*/ 700149 w 854261"/>
              <a:gd name="connsiteY2" fmla="*/ 10274 h 462380"/>
              <a:gd name="connsiteX3" fmla="*/ 782342 w 854261"/>
              <a:gd name="connsiteY3" fmla="*/ 20548 h 462380"/>
              <a:gd name="connsiteX4" fmla="*/ 813164 w 854261"/>
              <a:gd name="connsiteY4" fmla="*/ 41096 h 462380"/>
              <a:gd name="connsiteX5" fmla="*/ 843987 w 854261"/>
              <a:gd name="connsiteY5" fmla="*/ 51370 h 462380"/>
              <a:gd name="connsiteX6" fmla="*/ 854261 w 854261"/>
              <a:gd name="connsiteY6" fmla="*/ 82193 h 462380"/>
              <a:gd name="connsiteX7" fmla="*/ 843987 w 854261"/>
              <a:gd name="connsiteY7" fmla="*/ 226031 h 462380"/>
              <a:gd name="connsiteX8" fmla="*/ 813164 w 854261"/>
              <a:gd name="connsiteY8" fmla="*/ 318499 h 462380"/>
              <a:gd name="connsiteX9" fmla="*/ 802890 w 854261"/>
              <a:gd name="connsiteY9" fmla="*/ 349321 h 462380"/>
              <a:gd name="connsiteX10" fmla="*/ 792616 w 854261"/>
              <a:gd name="connsiteY10" fmla="*/ 380143 h 462380"/>
              <a:gd name="connsiteX11" fmla="*/ 741245 w 854261"/>
              <a:gd name="connsiteY11" fmla="*/ 421240 h 462380"/>
              <a:gd name="connsiteX12" fmla="*/ 730971 w 854261"/>
              <a:gd name="connsiteY12" fmla="*/ 452063 h 462380"/>
              <a:gd name="connsiteX13" fmla="*/ 700149 w 854261"/>
              <a:gd name="connsiteY13" fmla="*/ 462337 h 462380"/>
              <a:gd name="connsiteX14" fmla="*/ 484391 w 854261"/>
              <a:gd name="connsiteY14" fmla="*/ 441788 h 462380"/>
              <a:gd name="connsiteX15" fmla="*/ 453569 w 854261"/>
              <a:gd name="connsiteY15" fmla="*/ 431514 h 462380"/>
              <a:gd name="connsiteX16" fmla="*/ 412472 w 854261"/>
              <a:gd name="connsiteY16" fmla="*/ 421240 h 462380"/>
              <a:gd name="connsiteX17" fmla="*/ 381650 w 854261"/>
              <a:gd name="connsiteY17" fmla="*/ 400692 h 462380"/>
              <a:gd name="connsiteX18" fmla="*/ 371376 w 854261"/>
              <a:gd name="connsiteY18" fmla="*/ 369869 h 462380"/>
              <a:gd name="connsiteX19" fmla="*/ 299457 w 854261"/>
              <a:gd name="connsiteY19" fmla="*/ 339047 h 462380"/>
              <a:gd name="connsiteX20" fmla="*/ 248086 w 854261"/>
              <a:gd name="connsiteY20" fmla="*/ 308224 h 462380"/>
              <a:gd name="connsiteX21" fmla="*/ 165893 w 854261"/>
              <a:gd name="connsiteY21" fmla="*/ 287676 h 462380"/>
              <a:gd name="connsiteX22" fmla="*/ 73425 w 854261"/>
              <a:gd name="connsiteY22" fmla="*/ 246579 h 462380"/>
              <a:gd name="connsiteX23" fmla="*/ 63151 w 854261"/>
              <a:gd name="connsiteY23" fmla="*/ 215757 h 462380"/>
              <a:gd name="connsiteX24" fmla="*/ 52877 w 854261"/>
              <a:gd name="connsiteY24" fmla="*/ 164386 h 462380"/>
              <a:gd name="connsiteX25" fmla="*/ 32328 w 854261"/>
              <a:gd name="connsiteY25" fmla="*/ 143838 h 462380"/>
              <a:gd name="connsiteX26" fmla="*/ 22054 w 854261"/>
              <a:gd name="connsiteY26" fmla="*/ 113015 h 462380"/>
              <a:gd name="connsiteX27" fmla="*/ 1506 w 854261"/>
              <a:gd name="connsiteY27" fmla="*/ 133564 h 462380"/>
              <a:gd name="connsiteX28" fmla="*/ 32328 w 854261"/>
              <a:gd name="connsiteY28" fmla="*/ 123290 h 462380"/>
              <a:gd name="connsiteX29" fmla="*/ 52877 w 854261"/>
              <a:gd name="connsiteY29" fmla="*/ 92467 h 462380"/>
              <a:gd name="connsiteX30" fmla="*/ 114522 w 854261"/>
              <a:gd name="connsiteY30" fmla="*/ 71919 h 462380"/>
              <a:gd name="connsiteX31" fmla="*/ 402198 w 854261"/>
              <a:gd name="connsiteY31" fmla="*/ 61645 h 462380"/>
              <a:gd name="connsiteX32" fmla="*/ 422746 w 854261"/>
              <a:gd name="connsiteY32" fmla="*/ 10274 h 46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54261" h="462380">
                <a:moveTo>
                  <a:pt x="422746" y="10274"/>
                </a:moveTo>
                <a:cubicBezTo>
                  <a:pt x="555754" y="43525"/>
                  <a:pt x="367638" y="5970"/>
                  <a:pt x="504940" y="0"/>
                </a:cubicBezTo>
                <a:lnTo>
                  <a:pt x="700149" y="10274"/>
                </a:lnTo>
                <a:cubicBezTo>
                  <a:pt x="727547" y="13699"/>
                  <a:pt x="755704" y="13283"/>
                  <a:pt x="782342" y="20548"/>
                </a:cubicBezTo>
                <a:cubicBezTo>
                  <a:pt x="794255" y="23797"/>
                  <a:pt x="802120" y="35574"/>
                  <a:pt x="813164" y="41096"/>
                </a:cubicBezTo>
                <a:cubicBezTo>
                  <a:pt x="822851" y="45939"/>
                  <a:pt x="833713" y="47945"/>
                  <a:pt x="843987" y="51370"/>
                </a:cubicBezTo>
                <a:cubicBezTo>
                  <a:pt x="847412" y="61644"/>
                  <a:pt x="854261" y="71363"/>
                  <a:pt x="854261" y="82193"/>
                </a:cubicBezTo>
                <a:cubicBezTo>
                  <a:pt x="854261" y="130261"/>
                  <a:pt x="851117" y="178495"/>
                  <a:pt x="843987" y="226031"/>
                </a:cubicBezTo>
                <a:cubicBezTo>
                  <a:pt x="843985" y="226043"/>
                  <a:pt x="818303" y="303082"/>
                  <a:pt x="813164" y="318499"/>
                </a:cubicBezTo>
                <a:lnTo>
                  <a:pt x="802890" y="349321"/>
                </a:lnTo>
                <a:cubicBezTo>
                  <a:pt x="799465" y="359595"/>
                  <a:pt x="801627" y="374136"/>
                  <a:pt x="792616" y="380143"/>
                </a:cubicBezTo>
                <a:cubicBezTo>
                  <a:pt x="753734" y="406065"/>
                  <a:pt x="770526" y="391961"/>
                  <a:pt x="741245" y="421240"/>
                </a:cubicBezTo>
                <a:cubicBezTo>
                  <a:pt x="737820" y="431514"/>
                  <a:pt x="738629" y="444405"/>
                  <a:pt x="730971" y="452063"/>
                </a:cubicBezTo>
                <a:cubicBezTo>
                  <a:pt x="723313" y="459721"/>
                  <a:pt x="710969" y="462788"/>
                  <a:pt x="700149" y="462337"/>
                </a:cubicBezTo>
                <a:cubicBezTo>
                  <a:pt x="627967" y="459329"/>
                  <a:pt x="556310" y="448638"/>
                  <a:pt x="484391" y="441788"/>
                </a:cubicBezTo>
                <a:cubicBezTo>
                  <a:pt x="474117" y="438363"/>
                  <a:pt x="463982" y="434489"/>
                  <a:pt x="453569" y="431514"/>
                </a:cubicBezTo>
                <a:cubicBezTo>
                  <a:pt x="439992" y="427635"/>
                  <a:pt x="425451" y="426802"/>
                  <a:pt x="412472" y="421240"/>
                </a:cubicBezTo>
                <a:cubicBezTo>
                  <a:pt x="401123" y="416376"/>
                  <a:pt x="391924" y="407541"/>
                  <a:pt x="381650" y="400692"/>
                </a:cubicBezTo>
                <a:cubicBezTo>
                  <a:pt x="378225" y="390418"/>
                  <a:pt x="379034" y="377527"/>
                  <a:pt x="371376" y="369869"/>
                </a:cubicBezTo>
                <a:cubicBezTo>
                  <a:pt x="349997" y="348490"/>
                  <a:pt x="324017" y="351327"/>
                  <a:pt x="299457" y="339047"/>
                </a:cubicBezTo>
                <a:cubicBezTo>
                  <a:pt x="281596" y="330116"/>
                  <a:pt x="266724" y="315393"/>
                  <a:pt x="248086" y="308224"/>
                </a:cubicBezTo>
                <a:cubicBezTo>
                  <a:pt x="221728" y="298086"/>
                  <a:pt x="191153" y="300305"/>
                  <a:pt x="165893" y="287676"/>
                </a:cubicBezTo>
                <a:cubicBezTo>
                  <a:pt x="108300" y="258880"/>
                  <a:pt x="139016" y="272816"/>
                  <a:pt x="73425" y="246579"/>
                </a:cubicBezTo>
                <a:cubicBezTo>
                  <a:pt x="70000" y="236305"/>
                  <a:pt x="65778" y="226263"/>
                  <a:pt x="63151" y="215757"/>
                </a:cubicBezTo>
                <a:cubicBezTo>
                  <a:pt x="58916" y="198816"/>
                  <a:pt x="59756" y="180437"/>
                  <a:pt x="52877" y="164386"/>
                </a:cubicBezTo>
                <a:cubicBezTo>
                  <a:pt x="49061" y="155483"/>
                  <a:pt x="39178" y="150687"/>
                  <a:pt x="32328" y="143838"/>
                </a:cubicBezTo>
                <a:cubicBezTo>
                  <a:pt x="28903" y="133564"/>
                  <a:pt x="32328" y="116440"/>
                  <a:pt x="22054" y="113015"/>
                </a:cubicBezTo>
                <a:cubicBezTo>
                  <a:pt x="12864" y="109952"/>
                  <a:pt x="-5343" y="126714"/>
                  <a:pt x="1506" y="133564"/>
                </a:cubicBezTo>
                <a:cubicBezTo>
                  <a:pt x="9163" y="141222"/>
                  <a:pt x="22054" y="126715"/>
                  <a:pt x="32328" y="123290"/>
                </a:cubicBezTo>
                <a:cubicBezTo>
                  <a:pt x="39178" y="113016"/>
                  <a:pt x="42406" y="99012"/>
                  <a:pt x="52877" y="92467"/>
                </a:cubicBezTo>
                <a:cubicBezTo>
                  <a:pt x="71245" y="80987"/>
                  <a:pt x="92876" y="72692"/>
                  <a:pt x="114522" y="71919"/>
                </a:cubicBezTo>
                <a:lnTo>
                  <a:pt x="402198" y="61645"/>
                </a:lnTo>
                <a:cubicBezTo>
                  <a:pt x="414004" y="26227"/>
                  <a:pt x="404814" y="38480"/>
                  <a:pt x="422746" y="10274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765997" y="4602822"/>
            <a:ext cx="2579972" cy="708917"/>
          </a:xfrm>
          <a:custGeom>
            <a:avLst/>
            <a:gdLst>
              <a:gd name="connsiteX0" fmla="*/ 31981 w 2549149"/>
              <a:gd name="connsiteY0" fmla="*/ 61645 h 647272"/>
              <a:gd name="connsiteX1" fmla="*/ 155270 w 2549149"/>
              <a:gd name="connsiteY1" fmla="*/ 30822 h 647272"/>
              <a:gd name="connsiteX2" fmla="*/ 206641 w 2549149"/>
              <a:gd name="connsiteY2" fmla="*/ 10274 h 647272"/>
              <a:gd name="connsiteX3" fmla="*/ 525140 w 2549149"/>
              <a:gd name="connsiteY3" fmla="*/ 0 h 647272"/>
              <a:gd name="connsiteX4" fmla="*/ 874461 w 2549149"/>
              <a:gd name="connsiteY4" fmla="*/ 10274 h 647272"/>
              <a:gd name="connsiteX5" fmla="*/ 966929 w 2549149"/>
              <a:gd name="connsiteY5" fmla="*/ 30822 h 647272"/>
              <a:gd name="connsiteX6" fmla="*/ 1079945 w 2549149"/>
              <a:gd name="connsiteY6" fmla="*/ 92467 h 647272"/>
              <a:gd name="connsiteX7" fmla="*/ 1162138 w 2549149"/>
              <a:gd name="connsiteY7" fmla="*/ 102741 h 647272"/>
              <a:gd name="connsiteX8" fmla="*/ 1192960 w 2549149"/>
              <a:gd name="connsiteY8" fmla="*/ 113016 h 647272"/>
              <a:gd name="connsiteX9" fmla="*/ 1254605 w 2549149"/>
              <a:gd name="connsiteY9" fmla="*/ 123290 h 647272"/>
              <a:gd name="connsiteX10" fmla="*/ 1788861 w 2549149"/>
              <a:gd name="connsiteY10" fmla="*/ 143838 h 647272"/>
              <a:gd name="connsiteX11" fmla="*/ 1984070 w 2549149"/>
              <a:gd name="connsiteY11" fmla="*/ 164386 h 647272"/>
              <a:gd name="connsiteX12" fmla="*/ 2179279 w 2549149"/>
              <a:gd name="connsiteY12" fmla="*/ 174660 h 647272"/>
              <a:gd name="connsiteX13" fmla="*/ 2220376 w 2549149"/>
              <a:gd name="connsiteY13" fmla="*/ 184935 h 647272"/>
              <a:gd name="connsiteX14" fmla="*/ 2312843 w 2549149"/>
              <a:gd name="connsiteY14" fmla="*/ 195209 h 647272"/>
              <a:gd name="connsiteX15" fmla="*/ 2425859 w 2549149"/>
              <a:gd name="connsiteY15" fmla="*/ 236305 h 647272"/>
              <a:gd name="connsiteX16" fmla="*/ 2549149 w 2549149"/>
              <a:gd name="connsiteY16" fmla="*/ 246580 h 647272"/>
              <a:gd name="connsiteX17" fmla="*/ 2528601 w 2549149"/>
              <a:gd name="connsiteY17" fmla="*/ 472611 h 647272"/>
              <a:gd name="connsiteX18" fmla="*/ 2508052 w 2549149"/>
              <a:gd name="connsiteY18" fmla="*/ 534256 h 647272"/>
              <a:gd name="connsiteX19" fmla="*/ 2477230 w 2549149"/>
              <a:gd name="connsiteY19" fmla="*/ 616449 h 647272"/>
              <a:gd name="connsiteX20" fmla="*/ 2446407 w 2549149"/>
              <a:gd name="connsiteY20" fmla="*/ 626723 h 647272"/>
              <a:gd name="connsiteX21" fmla="*/ 2425859 w 2549149"/>
              <a:gd name="connsiteY21" fmla="*/ 647272 h 647272"/>
              <a:gd name="connsiteX22" fmla="*/ 2364214 w 2549149"/>
              <a:gd name="connsiteY22" fmla="*/ 626723 h 647272"/>
              <a:gd name="connsiteX23" fmla="*/ 2312843 w 2549149"/>
              <a:gd name="connsiteY23" fmla="*/ 616449 h 647272"/>
              <a:gd name="connsiteX24" fmla="*/ 2271747 w 2549149"/>
              <a:gd name="connsiteY24" fmla="*/ 595901 h 647272"/>
              <a:gd name="connsiteX25" fmla="*/ 2220376 w 2549149"/>
              <a:gd name="connsiteY25" fmla="*/ 575353 h 647272"/>
              <a:gd name="connsiteX26" fmla="*/ 2199828 w 2549149"/>
              <a:gd name="connsiteY26" fmla="*/ 554804 h 647272"/>
              <a:gd name="connsiteX27" fmla="*/ 2189554 w 2549149"/>
              <a:gd name="connsiteY27" fmla="*/ 513708 h 647272"/>
              <a:gd name="connsiteX28" fmla="*/ 2148457 w 2549149"/>
              <a:gd name="connsiteY28" fmla="*/ 493159 h 647272"/>
              <a:gd name="connsiteX29" fmla="*/ 1860781 w 2549149"/>
              <a:gd name="connsiteY29" fmla="*/ 462337 h 647272"/>
              <a:gd name="connsiteX30" fmla="*/ 1799136 w 2549149"/>
              <a:gd name="connsiteY30" fmla="*/ 472611 h 647272"/>
              <a:gd name="connsiteX31" fmla="*/ 1737491 w 2549149"/>
              <a:gd name="connsiteY31" fmla="*/ 513708 h 647272"/>
              <a:gd name="connsiteX32" fmla="*/ 1706668 w 2549149"/>
              <a:gd name="connsiteY32" fmla="*/ 534256 h 647272"/>
              <a:gd name="connsiteX33" fmla="*/ 1645023 w 2549149"/>
              <a:gd name="connsiteY33" fmla="*/ 554804 h 647272"/>
              <a:gd name="connsiteX34" fmla="*/ 1562830 w 2549149"/>
              <a:gd name="connsiteY34" fmla="*/ 534256 h 647272"/>
              <a:gd name="connsiteX35" fmla="*/ 1532007 w 2549149"/>
              <a:gd name="connsiteY35" fmla="*/ 513708 h 647272"/>
              <a:gd name="connsiteX36" fmla="*/ 1511459 w 2549149"/>
              <a:gd name="connsiteY36" fmla="*/ 493159 h 647272"/>
              <a:gd name="connsiteX37" fmla="*/ 1388169 w 2549149"/>
              <a:gd name="connsiteY37" fmla="*/ 462337 h 647272"/>
              <a:gd name="connsiteX38" fmla="*/ 1347073 w 2549149"/>
              <a:gd name="connsiteY38" fmla="*/ 452063 h 647272"/>
              <a:gd name="connsiteX39" fmla="*/ 1316250 w 2549149"/>
              <a:gd name="connsiteY39" fmla="*/ 472611 h 647272"/>
              <a:gd name="connsiteX40" fmla="*/ 1275154 w 2549149"/>
              <a:gd name="connsiteY40" fmla="*/ 482885 h 647272"/>
              <a:gd name="connsiteX41" fmla="*/ 1244331 w 2549149"/>
              <a:gd name="connsiteY41" fmla="*/ 493159 h 647272"/>
              <a:gd name="connsiteX42" fmla="*/ 1192960 w 2549149"/>
              <a:gd name="connsiteY42" fmla="*/ 513708 h 647272"/>
              <a:gd name="connsiteX43" fmla="*/ 1090219 w 2549149"/>
              <a:gd name="connsiteY43" fmla="*/ 472611 h 647272"/>
              <a:gd name="connsiteX44" fmla="*/ 1038848 w 2549149"/>
              <a:gd name="connsiteY44" fmla="*/ 431514 h 647272"/>
              <a:gd name="connsiteX45" fmla="*/ 997751 w 2549149"/>
              <a:gd name="connsiteY45" fmla="*/ 421240 h 647272"/>
              <a:gd name="connsiteX46" fmla="*/ 915558 w 2549149"/>
              <a:gd name="connsiteY46" fmla="*/ 390418 h 647272"/>
              <a:gd name="connsiteX47" fmla="*/ 895010 w 2549149"/>
              <a:gd name="connsiteY47" fmla="*/ 369869 h 647272"/>
              <a:gd name="connsiteX48" fmla="*/ 853913 w 2549149"/>
              <a:gd name="connsiteY48" fmla="*/ 359595 h 647272"/>
              <a:gd name="connsiteX49" fmla="*/ 812816 w 2549149"/>
              <a:gd name="connsiteY49" fmla="*/ 339047 h 647272"/>
              <a:gd name="connsiteX50" fmla="*/ 781994 w 2549149"/>
              <a:gd name="connsiteY50" fmla="*/ 328773 h 647272"/>
              <a:gd name="connsiteX51" fmla="*/ 720349 w 2549149"/>
              <a:gd name="connsiteY51" fmla="*/ 297950 h 647272"/>
              <a:gd name="connsiteX52" fmla="*/ 658704 w 2549149"/>
              <a:gd name="connsiteY52" fmla="*/ 246580 h 647272"/>
              <a:gd name="connsiteX53" fmla="*/ 627882 w 2549149"/>
              <a:gd name="connsiteY53" fmla="*/ 226031 h 647272"/>
              <a:gd name="connsiteX54" fmla="*/ 597059 w 2549149"/>
              <a:gd name="connsiteY54" fmla="*/ 236305 h 647272"/>
              <a:gd name="connsiteX55" fmla="*/ 555963 w 2549149"/>
              <a:gd name="connsiteY55" fmla="*/ 246580 h 647272"/>
              <a:gd name="connsiteX56" fmla="*/ 442947 w 2549149"/>
              <a:gd name="connsiteY56" fmla="*/ 236305 h 647272"/>
              <a:gd name="connsiteX57" fmla="*/ 165545 w 2549149"/>
              <a:gd name="connsiteY57" fmla="*/ 226031 h 647272"/>
              <a:gd name="connsiteX58" fmla="*/ 11432 w 2549149"/>
              <a:gd name="connsiteY58" fmla="*/ 205483 h 647272"/>
              <a:gd name="connsiteX59" fmla="*/ 1158 w 2549149"/>
              <a:gd name="connsiteY59" fmla="*/ 174660 h 647272"/>
              <a:gd name="connsiteX60" fmla="*/ 31981 w 2549149"/>
              <a:gd name="connsiteY60" fmla="*/ 164386 h 647272"/>
              <a:gd name="connsiteX61" fmla="*/ 62803 w 2549149"/>
              <a:gd name="connsiteY61" fmla="*/ 123290 h 647272"/>
              <a:gd name="connsiteX62" fmla="*/ 73077 w 2549149"/>
              <a:gd name="connsiteY62" fmla="*/ 113016 h 64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549149" h="647272">
                <a:moveTo>
                  <a:pt x="31981" y="61645"/>
                </a:moveTo>
                <a:cubicBezTo>
                  <a:pt x="92626" y="51537"/>
                  <a:pt x="97116" y="54083"/>
                  <a:pt x="155270" y="30822"/>
                </a:cubicBezTo>
                <a:cubicBezTo>
                  <a:pt x="172394" y="23973"/>
                  <a:pt x="188262" y="11806"/>
                  <a:pt x="206641" y="10274"/>
                </a:cubicBezTo>
                <a:cubicBezTo>
                  <a:pt x="312496" y="1453"/>
                  <a:pt x="418974" y="3425"/>
                  <a:pt x="525140" y="0"/>
                </a:cubicBezTo>
                <a:cubicBezTo>
                  <a:pt x="641580" y="3425"/>
                  <a:pt x="758123" y="4308"/>
                  <a:pt x="874461" y="10274"/>
                </a:cubicBezTo>
                <a:cubicBezTo>
                  <a:pt x="890870" y="11115"/>
                  <a:pt x="948357" y="26179"/>
                  <a:pt x="966929" y="30822"/>
                </a:cubicBezTo>
                <a:cubicBezTo>
                  <a:pt x="1009614" y="62837"/>
                  <a:pt x="1021647" y="76921"/>
                  <a:pt x="1079945" y="92467"/>
                </a:cubicBezTo>
                <a:cubicBezTo>
                  <a:pt x="1106624" y="99581"/>
                  <a:pt x="1134740" y="99316"/>
                  <a:pt x="1162138" y="102741"/>
                </a:cubicBezTo>
                <a:cubicBezTo>
                  <a:pt x="1172412" y="106166"/>
                  <a:pt x="1182388" y="110667"/>
                  <a:pt x="1192960" y="113016"/>
                </a:cubicBezTo>
                <a:cubicBezTo>
                  <a:pt x="1213296" y="117535"/>
                  <a:pt x="1233801" y="122214"/>
                  <a:pt x="1254605" y="123290"/>
                </a:cubicBezTo>
                <a:cubicBezTo>
                  <a:pt x="1432584" y="132496"/>
                  <a:pt x="1610776" y="136989"/>
                  <a:pt x="1788861" y="143838"/>
                </a:cubicBezTo>
                <a:cubicBezTo>
                  <a:pt x="1878013" y="166125"/>
                  <a:pt x="1822769" y="154898"/>
                  <a:pt x="1984070" y="164386"/>
                </a:cubicBezTo>
                <a:lnTo>
                  <a:pt x="2179279" y="174660"/>
                </a:lnTo>
                <a:cubicBezTo>
                  <a:pt x="2192978" y="178085"/>
                  <a:pt x="2206420" y="182788"/>
                  <a:pt x="2220376" y="184935"/>
                </a:cubicBezTo>
                <a:cubicBezTo>
                  <a:pt x="2251027" y="189651"/>
                  <a:pt x="2282519" y="188711"/>
                  <a:pt x="2312843" y="195209"/>
                </a:cubicBezTo>
                <a:cubicBezTo>
                  <a:pt x="2427260" y="219727"/>
                  <a:pt x="2296293" y="214710"/>
                  <a:pt x="2425859" y="236305"/>
                </a:cubicBezTo>
                <a:cubicBezTo>
                  <a:pt x="2466537" y="243085"/>
                  <a:pt x="2508052" y="243155"/>
                  <a:pt x="2549149" y="246580"/>
                </a:cubicBezTo>
                <a:cubicBezTo>
                  <a:pt x="2545101" y="315393"/>
                  <a:pt x="2548141" y="400965"/>
                  <a:pt x="2528601" y="472611"/>
                </a:cubicBezTo>
                <a:cubicBezTo>
                  <a:pt x="2522902" y="493508"/>
                  <a:pt x="2513751" y="513359"/>
                  <a:pt x="2508052" y="534256"/>
                </a:cubicBezTo>
                <a:cubicBezTo>
                  <a:pt x="2499892" y="564174"/>
                  <a:pt x="2504257" y="594828"/>
                  <a:pt x="2477230" y="616449"/>
                </a:cubicBezTo>
                <a:cubicBezTo>
                  <a:pt x="2468773" y="623214"/>
                  <a:pt x="2456681" y="623298"/>
                  <a:pt x="2446407" y="626723"/>
                </a:cubicBezTo>
                <a:cubicBezTo>
                  <a:pt x="2439558" y="633573"/>
                  <a:pt x="2435546" y="647272"/>
                  <a:pt x="2425859" y="647272"/>
                </a:cubicBezTo>
                <a:cubicBezTo>
                  <a:pt x="2404199" y="647272"/>
                  <a:pt x="2385453" y="630971"/>
                  <a:pt x="2364214" y="626723"/>
                </a:cubicBezTo>
                <a:lnTo>
                  <a:pt x="2312843" y="616449"/>
                </a:lnTo>
                <a:cubicBezTo>
                  <a:pt x="2299144" y="609600"/>
                  <a:pt x="2285743" y="602121"/>
                  <a:pt x="2271747" y="595901"/>
                </a:cubicBezTo>
                <a:cubicBezTo>
                  <a:pt x="2254894" y="588411"/>
                  <a:pt x="2236389" y="584503"/>
                  <a:pt x="2220376" y="575353"/>
                </a:cubicBezTo>
                <a:cubicBezTo>
                  <a:pt x="2211966" y="570547"/>
                  <a:pt x="2206677" y="561654"/>
                  <a:pt x="2199828" y="554804"/>
                </a:cubicBezTo>
                <a:cubicBezTo>
                  <a:pt x="2196403" y="541105"/>
                  <a:pt x="2198594" y="524555"/>
                  <a:pt x="2189554" y="513708"/>
                </a:cubicBezTo>
                <a:cubicBezTo>
                  <a:pt x="2179749" y="501942"/>
                  <a:pt x="2163096" y="497663"/>
                  <a:pt x="2148457" y="493159"/>
                </a:cubicBezTo>
                <a:cubicBezTo>
                  <a:pt x="2044685" y="461229"/>
                  <a:pt x="1979583" y="468590"/>
                  <a:pt x="1860781" y="462337"/>
                </a:cubicBezTo>
                <a:cubicBezTo>
                  <a:pt x="1840233" y="465762"/>
                  <a:pt x="1818365" y="464599"/>
                  <a:pt x="1799136" y="472611"/>
                </a:cubicBezTo>
                <a:cubicBezTo>
                  <a:pt x="1776340" y="482110"/>
                  <a:pt x="1758039" y="500009"/>
                  <a:pt x="1737491" y="513708"/>
                </a:cubicBezTo>
                <a:cubicBezTo>
                  <a:pt x="1727217" y="520557"/>
                  <a:pt x="1718382" y="530351"/>
                  <a:pt x="1706668" y="534256"/>
                </a:cubicBezTo>
                <a:lnTo>
                  <a:pt x="1645023" y="554804"/>
                </a:lnTo>
                <a:cubicBezTo>
                  <a:pt x="1625483" y="550896"/>
                  <a:pt x="1583893" y="544787"/>
                  <a:pt x="1562830" y="534256"/>
                </a:cubicBezTo>
                <a:cubicBezTo>
                  <a:pt x="1551785" y="528734"/>
                  <a:pt x="1541649" y="521422"/>
                  <a:pt x="1532007" y="513708"/>
                </a:cubicBezTo>
                <a:cubicBezTo>
                  <a:pt x="1524443" y="507657"/>
                  <a:pt x="1520581" y="496417"/>
                  <a:pt x="1511459" y="493159"/>
                </a:cubicBezTo>
                <a:cubicBezTo>
                  <a:pt x="1471565" y="478911"/>
                  <a:pt x="1429266" y="472611"/>
                  <a:pt x="1388169" y="462337"/>
                </a:cubicBezTo>
                <a:lnTo>
                  <a:pt x="1347073" y="452063"/>
                </a:lnTo>
                <a:cubicBezTo>
                  <a:pt x="1336799" y="458912"/>
                  <a:pt x="1327600" y="467747"/>
                  <a:pt x="1316250" y="472611"/>
                </a:cubicBezTo>
                <a:cubicBezTo>
                  <a:pt x="1303271" y="478173"/>
                  <a:pt x="1288731" y="479006"/>
                  <a:pt x="1275154" y="482885"/>
                </a:cubicBezTo>
                <a:cubicBezTo>
                  <a:pt x="1264741" y="485860"/>
                  <a:pt x="1254605" y="489734"/>
                  <a:pt x="1244331" y="493159"/>
                </a:cubicBezTo>
                <a:cubicBezTo>
                  <a:pt x="1230192" y="535579"/>
                  <a:pt x="1243782" y="528955"/>
                  <a:pt x="1192960" y="513708"/>
                </a:cubicBezTo>
                <a:cubicBezTo>
                  <a:pt x="1162583" y="504595"/>
                  <a:pt x="1118305" y="491335"/>
                  <a:pt x="1090219" y="472611"/>
                </a:cubicBezTo>
                <a:cubicBezTo>
                  <a:pt x="1050454" y="446102"/>
                  <a:pt x="1091094" y="453906"/>
                  <a:pt x="1038848" y="431514"/>
                </a:cubicBezTo>
                <a:cubicBezTo>
                  <a:pt x="1025869" y="425952"/>
                  <a:pt x="1011450" y="424665"/>
                  <a:pt x="997751" y="421240"/>
                </a:cubicBezTo>
                <a:cubicBezTo>
                  <a:pt x="909305" y="362276"/>
                  <a:pt x="1039982" y="443744"/>
                  <a:pt x="915558" y="390418"/>
                </a:cubicBezTo>
                <a:cubicBezTo>
                  <a:pt x="906655" y="386602"/>
                  <a:pt x="903674" y="374201"/>
                  <a:pt x="895010" y="369869"/>
                </a:cubicBezTo>
                <a:cubicBezTo>
                  <a:pt x="882380" y="363554"/>
                  <a:pt x="867135" y="364553"/>
                  <a:pt x="853913" y="359595"/>
                </a:cubicBezTo>
                <a:cubicBezTo>
                  <a:pt x="839572" y="354217"/>
                  <a:pt x="826894" y="345080"/>
                  <a:pt x="812816" y="339047"/>
                </a:cubicBezTo>
                <a:cubicBezTo>
                  <a:pt x="802862" y="334781"/>
                  <a:pt x="791680" y="333616"/>
                  <a:pt x="781994" y="328773"/>
                </a:cubicBezTo>
                <a:cubicBezTo>
                  <a:pt x="702322" y="288937"/>
                  <a:pt x="797828" y="323778"/>
                  <a:pt x="720349" y="297950"/>
                </a:cubicBezTo>
                <a:cubicBezTo>
                  <a:pt x="699801" y="280827"/>
                  <a:pt x="679817" y="263002"/>
                  <a:pt x="658704" y="246580"/>
                </a:cubicBezTo>
                <a:cubicBezTo>
                  <a:pt x="648957" y="238999"/>
                  <a:pt x="640062" y="228061"/>
                  <a:pt x="627882" y="226031"/>
                </a:cubicBezTo>
                <a:cubicBezTo>
                  <a:pt x="617199" y="224250"/>
                  <a:pt x="607472" y="233330"/>
                  <a:pt x="597059" y="236305"/>
                </a:cubicBezTo>
                <a:cubicBezTo>
                  <a:pt x="583482" y="240184"/>
                  <a:pt x="569662" y="243155"/>
                  <a:pt x="555963" y="246580"/>
                </a:cubicBezTo>
                <a:cubicBezTo>
                  <a:pt x="518291" y="243155"/>
                  <a:pt x="480722" y="238293"/>
                  <a:pt x="442947" y="236305"/>
                </a:cubicBezTo>
                <a:cubicBezTo>
                  <a:pt x="350544" y="231442"/>
                  <a:pt x="257841" y="232623"/>
                  <a:pt x="165545" y="226031"/>
                </a:cubicBezTo>
                <a:cubicBezTo>
                  <a:pt x="113851" y="222339"/>
                  <a:pt x="62803" y="212332"/>
                  <a:pt x="11432" y="205483"/>
                </a:cubicBezTo>
                <a:cubicBezTo>
                  <a:pt x="8007" y="195209"/>
                  <a:pt x="-3685" y="184347"/>
                  <a:pt x="1158" y="174660"/>
                </a:cubicBezTo>
                <a:cubicBezTo>
                  <a:pt x="6001" y="164973"/>
                  <a:pt x="23661" y="171319"/>
                  <a:pt x="31981" y="164386"/>
                </a:cubicBezTo>
                <a:cubicBezTo>
                  <a:pt x="45136" y="153424"/>
                  <a:pt x="52106" y="136661"/>
                  <a:pt x="62803" y="123290"/>
                </a:cubicBezTo>
                <a:cubicBezTo>
                  <a:pt x="65829" y="119508"/>
                  <a:pt x="69652" y="116441"/>
                  <a:pt x="73077" y="113016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23EC2C-CBCA-3443-8A82-EC5B01313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2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83"/>
    </mc:Choice>
    <mc:Fallback xmlns="">
      <p:transition spd="slow" advTm="2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6739" y="926720"/>
            <a:ext cx="7882846" cy="1176152"/>
          </a:xfrm>
        </p:spPr>
        <p:txBody>
          <a:bodyPr>
            <a:normAutofit/>
          </a:bodyPr>
          <a:lstStyle/>
          <a:p>
            <a:r>
              <a:rPr lang="en-US" sz="3000" dirty="0"/>
              <a:t>South Coast Workforce Homebuyer Program Maximum Household Incomes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1707" y="4691240"/>
            <a:ext cx="756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* Based on the Area Median Income , which is set by HUD annually</a:t>
            </a:r>
          </a:p>
        </p:txBody>
      </p:sp>
      <p:pic>
        <p:nvPicPr>
          <p:cNvPr id="7" name="Picture 6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5687226"/>
            <a:ext cx="1733248" cy="89288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802625"/>
              </p:ext>
            </p:extLst>
          </p:nvPr>
        </p:nvGraphicFramePr>
        <p:xfrm>
          <a:off x="1140430" y="2373331"/>
          <a:ext cx="6452172" cy="1218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60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164">
                <a:tc>
                  <a:txBody>
                    <a:bodyPr/>
                    <a:lstStyle/>
                    <a:p>
                      <a:r>
                        <a:rPr lang="en-US" dirty="0"/>
                        <a:t>Household</a:t>
                      </a:r>
                      <a:r>
                        <a:rPr lang="en-US" baseline="0" dirty="0"/>
                        <a:t> Size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Income*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164">
                <a:tc>
                  <a:txBody>
                    <a:bodyPr/>
                    <a:lstStyle/>
                    <a:p>
                      <a:r>
                        <a:rPr lang="en-US" dirty="0"/>
                        <a:t>1 to 4 persons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$184,400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164">
                <a:tc>
                  <a:txBody>
                    <a:bodyPr/>
                    <a:lstStyle/>
                    <a:p>
                      <a:r>
                        <a:rPr lang="en-US" dirty="0"/>
                        <a:t>5 to 8 persons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$243,400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1707" y="3787588"/>
            <a:ext cx="721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Resale restricted homes </a:t>
            </a:r>
            <a:r>
              <a:rPr lang="en-US" sz="2000" dirty="0">
                <a:solidFill>
                  <a:schemeClr val="bg1"/>
                </a:solidFill>
              </a:rPr>
              <a:t>will have traditional income limitations based on household size. Check with the local jurisdictions.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74C77C6-0979-8342-87EB-C047C6904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8"/>
    </mc:Choice>
    <mc:Fallback xmlns="">
      <p:transition spd="slow" advTm="29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76462"/>
            <a:ext cx="7772400" cy="693496"/>
          </a:xfrm>
        </p:spPr>
        <p:txBody>
          <a:bodyPr>
            <a:normAutofit/>
          </a:bodyPr>
          <a:lstStyle/>
          <a:p>
            <a:r>
              <a:rPr lang="en-US" sz="3200" dirty="0"/>
              <a:t>Other Requirements &amp; Issues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06345"/>
            <a:ext cx="7602621" cy="3744493"/>
          </a:xfrm>
        </p:spPr>
        <p:txBody>
          <a:bodyPr>
            <a:normAutofit lnSpcReduction="10000"/>
          </a:bodyPr>
          <a:lstStyle/>
          <a:p>
            <a:pPr marL="342900" indent="-342900" algn="l"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sz="2400" dirty="0"/>
              <a:t>No co-signers on the loan; all borrowers must occupy the home for the duration of the loan.</a:t>
            </a:r>
          </a:p>
          <a:p>
            <a:pPr marL="342900" indent="-342900" algn="l"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sz="2400" dirty="0"/>
              <a:t>HTF requires a Home Inspection Report.</a:t>
            </a:r>
          </a:p>
          <a:p>
            <a:pPr marL="342900" indent="-342900" algn="l"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sz="2400" dirty="0"/>
              <a:t>We follow FHA standard for 2-years remaining roof life.</a:t>
            </a:r>
          </a:p>
          <a:p>
            <a:pPr marL="342900" indent="-342900" algn="l"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sz="2400" dirty="0"/>
              <a:t>We require health and safety problems to be fixed prior to loan closing. </a:t>
            </a:r>
          </a:p>
          <a:p>
            <a:pPr marL="342900" indent="-342900" algn="l"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sz="2400" dirty="0"/>
              <a:t>We highly recommend a 45-day escrow period.</a:t>
            </a:r>
          </a:p>
          <a:p>
            <a:pPr marL="342900" indent="-342900" algn="l">
              <a:buClr>
                <a:schemeClr val="bg2"/>
              </a:buClr>
              <a:buSzPct val="125000"/>
              <a:buFont typeface="Wingdings" charset="2"/>
              <a:buChar char="§"/>
            </a:pPr>
            <a:r>
              <a:rPr lang="en-US" sz="2400" dirty="0"/>
              <a:t>Homebuyers employed by members of the Coastal Housing Partnership are eligible for discounts.</a:t>
            </a:r>
          </a:p>
          <a:p>
            <a:pPr marL="342900" indent="-342900" algn="l">
              <a:buClr>
                <a:schemeClr val="bg2"/>
              </a:buClr>
              <a:buSzPct val="125000"/>
              <a:buFont typeface="Wingdings" charset="2"/>
              <a:buChar char="§"/>
            </a:pPr>
            <a:endParaRPr lang="en-US" sz="2400" dirty="0"/>
          </a:p>
          <a:p>
            <a:pPr>
              <a:buClr>
                <a:schemeClr val="accent6"/>
              </a:buClr>
            </a:pPr>
            <a:endParaRPr lang="en-US" dirty="0"/>
          </a:p>
          <a:p>
            <a:pPr>
              <a:buClr>
                <a:schemeClr val="accent6"/>
              </a:buClr>
            </a:pPr>
            <a:endParaRPr lang="en-US" dirty="0"/>
          </a:p>
          <a:p>
            <a:pPr marL="342900" indent="-342900" algn="l">
              <a:buClr>
                <a:schemeClr val="accent6"/>
              </a:buClr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 descr="HTFlogo2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5687226"/>
            <a:ext cx="1733248" cy="89288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FE4D0B-07FD-F548-9A10-AE5C00DB7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32"/>
    </mc:Choice>
    <mc:Fallback xmlns="">
      <p:transition spd="slow" advTm="54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8" y="929506"/>
            <a:ext cx="7556313" cy="1083426"/>
          </a:xfrm>
        </p:spPr>
        <p:txBody>
          <a:bodyPr/>
          <a:lstStyle/>
          <a:p>
            <a:r>
              <a:rPr lang="en-US" sz="3000" dirty="0">
                <a:solidFill>
                  <a:schemeClr val="bg1"/>
                </a:solidFill>
              </a:rPr>
              <a:t>Borrower Steps for Obtaining a Loan</a:t>
            </a:r>
            <a:br>
              <a:rPr lang="en-US" sz="43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8" y="2318567"/>
            <a:ext cx="8216485" cy="4111692"/>
          </a:xfrm>
        </p:spPr>
        <p:txBody>
          <a:bodyPr>
            <a:normAutofit/>
          </a:bodyPr>
          <a:lstStyle/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Step 1: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Complete a Homebuyer Education Course</a:t>
            </a: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Step 2: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Obtain Pre-approval of a First Mortgage Loan</a:t>
            </a: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Step 3: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Complete your Income Certification (need lead time)</a:t>
            </a: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Step 4: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Work with your Realtor to locate your home and execute a sales contract (contingent on approval of your loans)</a:t>
            </a: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Step 5: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Submit your Down Payment Loan Application and supporting documentation to the First Mortgage Lender</a:t>
            </a: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Step 6: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Receive your Down Payment Loan commitment</a:t>
            </a:r>
          </a:p>
          <a:p>
            <a:pPr>
              <a:buClr>
                <a:schemeClr val="bg2"/>
              </a:buClr>
              <a:buSzPct val="150000"/>
              <a:buFont typeface="Wingdings" charset="2"/>
              <a:buChar char="§"/>
            </a:pPr>
            <a:r>
              <a:rPr lang="en-US" sz="2200" b="1" dirty="0">
                <a:solidFill>
                  <a:schemeClr val="tx1"/>
                </a:solidFill>
                <a:latin typeface="+mj-lt"/>
              </a:rPr>
              <a:t>Step 7:  </a:t>
            </a:r>
            <a:r>
              <a:rPr lang="en-US" sz="2200" dirty="0">
                <a:solidFill>
                  <a:schemeClr val="tx1"/>
                </a:solidFill>
                <a:latin typeface="+mj-lt"/>
              </a:rPr>
              <a:t>Escrow (45-days preferred) and Loan Closing - review and sign loan documents</a:t>
            </a:r>
            <a:endParaRPr lang="en-US" sz="22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5CD3AE-3041-214A-B74B-46656AAD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75"/>
    </mc:Choice>
    <mc:Fallback xmlns="">
      <p:transition spd="slow" advTm="6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Custom 3">
      <a:dk1>
        <a:srgbClr val="1A6677"/>
      </a:dk1>
      <a:lt1>
        <a:sysClr val="window" lastClr="FFFFFF"/>
      </a:lt1>
      <a:dk2>
        <a:srgbClr val="D16207"/>
      </a:dk2>
      <a:lt2>
        <a:srgbClr val="F0B31E"/>
      </a:lt2>
      <a:accent1>
        <a:srgbClr val="346C83"/>
      </a:accent1>
      <a:accent2>
        <a:srgbClr val="3C9383"/>
      </a:accent2>
      <a:accent3>
        <a:srgbClr val="5F943F"/>
      </a:accent3>
      <a:accent4>
        <a:srgbClr val="CFAB3E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1608</TotalTime>
  <Words>1205</Words>
  <Application>Microsoft Macintosh PowerPoint</Application>
  <PresentationFormat>On-screen Show (4:3)</PresentationFormat>
  <Paragraphs>172</Paragraphs>
  <Slides>17</Slides>
  <Notes>4</Notes>
  <HiddenSlides>0</HiddenSlides>
  <MMClips>17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ＭＳ Ｐゴシック</vt:lpstr>
      <vt:lpstr>Arial</vt:lpstr>
      <vt:lpstr>Calibri</vt:lpstr>
      <vt:lpstr>Candara</vt:lpstr>
      <vt:lpstr>Courier New</vt:lpstr>
      <vt:lpstr>Impact</vt:lpstr>
      <vt:lpstr>Symbol</vt:lpstr>
      <vt:lpstr>Times</vt:lpstr>
      <vt:lpstr>Wingdings</vt:lpstr>
      <vt:lpstr>Waveform</vt:lpstr>
      <vt:lpstr>Document</vt:lpstr>
      <vt:lpstr>Worksheet</vt:lpstr>
      <vt:lpstr>PowerPoint Presentation</vt:lpstr>
      <vt:lpstr>Housing Trust Fund of Santa Barbara County</vt:lpstr>
      <vt:lpstr>Workforce Homebuyer Program Goals</vt:lpstr>
      <vt:lpstr>South Coast Workforce Homebuyer Program</vt:lpstr>
      <vt:lpstr>Homebuyer Qualifications Summary</vt:lpstr>
      <vt:lpstr>Eligible Homes and Market Area</vt:lpstr>
      <vt:lpstr>South Coast Workforce Homebuyer Program Maximum Household Incomes</vt:lpstr>
      <vt:lpstr>Other Requirements &amp; Issues</vt:lpstr>
      <vt:lpstr>Borrower Steps for Obtaining a Loan </vt:lpstr>
      <vt:lpstr>Workforce Homebuyer Example* </vt:lpstr>
      <vt:lpstr>Homebuyer Housing Costs</vt:lpstr>
      <vt:lpstr>Loan Repayment Model</vt:lpstr>
      <vt:lpstr>The Workforce Homebuyer Program Serves a Variety of Household Incomes and Home Prices</vt:lpstr>
      <vt:lpstr>Program Benefits</vt:lpstr>
      <vt:lpstr>Application Process</vt:lpstr>
      <vt:lpstr>PowerPoint Presentation</vt:lpstr>
      <vt:lpstr>Program Information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Coast  Workforce Homebuyer Program</dc:title>
  <dc:creator>Jennifer McGovern</dc:creator>
  <cp:lastModifiedBy>Housing Trust Fund</cp:lastModifiedBy>
  <cp:revision>215</cp:revision>
  <dcterms:created xsi:type="dcterms:W3CDTF">2015-04-08T21:14:22Z</dcterms:created>
  <dcterms:modified xsi:type="dcterms:W3CDTF">2020-09-11T19:18:10Z</dcterms:modified>
</cp:coreProperties>
</file>